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Action1.xml" ContentType="application/vnd.ms-office.inkAction+xml"/>
  <Override PartName="/ppt/ink/inkAction2.xml" ContentType="application/vnd.ms-office.inkAction+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1"/>
  </p:notesMasterIdLst>
  <p:sldIdLst>
    <p:sldId id="257" r:id="rId2"/>
    <p:sldId id="283" r:id="rId3"/>
    <p:sldId id="258" r:id="rId4"/>
    <p:sldId id="259" r:id="rId5"/>
    <p:sldId id="260" r:id="rId6"/>
    <p:sldId id="261" r:id="rId7"/>
    <p:sldId id="262" r:id="rId8"/>
    <p:sldId id="263" r:id="rId9"/>
    <p:sldId id="264" r:id="rId10"/>
    <p:sldId id="28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1332" autoAdjust="0"/>
  </p:normalViewPr>
  <p:slideViewPr>
    <p:cSldViewPr snapToGrid="0">
      <p:cViewPr>
        <p:scale>
          <a:sx n="50" d="100"/>
          <a:sy n="50" d="100"/>
        </p:scale>
        <p:origin x="38" y="5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7-27T18:11:19.241"/>
    </inkml:context>
    <inkml:brush xml:id="br0">
      <inkml:brushProperty name="width" value="0.05292" units="cm"/>
      <inkml:brushProperty name="height" value="0.05292" units="cm"/>
      <inkml:brushProperty name="color" value="#FF0000"/>
    </inkml:brush>
  </inkml:definitions>
  <iact:action type="add" startTime="33293">
    <iact:property name="dataType"/>
    <iact:actionData xml:id="d0">
      <inkml:trace xmlns:inkml="http://www.w3.org/2003/InkML" xml:id="stk0" contextRef="#ctx0" brushRef="#br0">8992 12204 0,'0'-24'286,"0"1"-280,0-1 5,0 1-5,0-1 2,0 0-2,0 1 4,0-1-3,-23 1 2,23-1 4,0-23-6,0 23 5,0 1-4,0-1-1,0-23 9,0 23-3,0 1-7,0-1-1,0 0 9,0 1-7,0-1 9,0 1-12,0-1 3,0 0 7,0 1-1,0-1-12,0 1 15,0-1-10,0-23 9,0 23-8,0 0 10,0 1-15,0-1 12,0-23-5,23 23 2,-23 1-5,0-1 6,0 1 2,0-1-9,24 0 9,-24 1-7,0-1 0,0 1 6,0-1-5,23 0 4,-23 1-5,24-1 1,-24 1 6,0-1-8,24 0 11,-24 1-10,23-1 0,1 24 7,-24-23-7,0-1-1,0 0 11,23 1-13,1-1 15,-24 1-12,0-1 8,24 24-9,-24-24 4,23 1-5,1-1 14,-24 0-10,0 1-3,0-1 10,23 1-10,1 23-1,-24-24 2,0 0 8,24 1-8,-1 23-2,1-24 3,-24 1-2,0-1 10,0 0-9,23 1-1,1 23 1,0-24 8,-24 1-9,23 23 1,1-24 3,-24 0-4,23 1-1,1-1 1,-24 1 2,0-1-1,24 24 5,-1-47-11,1 47 6,-1-24 8,-23 1-9,24-1 2,0 24-3,-24-24 6,23 1-6,1 23 1,-24-24 1,0 1 1,23-1 1,1 24-3,-24-24 0,24 1 0,-1 23 0,-23-24 2,24 0-1,-24 1 0,23 23 0,1 0 0,-24-24-1,0 1 2,24 23 0,-1-24-1,1 0-2,-24 1 2,23 23 0,1-24-1,-24 1 3,24 23-2,-1 0 0,1-24 1,-1 0-2,1 1 0,0 23 2,-24-24-2,47 1 3,-24-1-3,1 24 8,23-24-6,-47 1 0,24 23-3,-1-24 1,-23 1 1,48-1 2,-25 0 5,-23 1-8,24 23 1,-1 0 1,1-24-4,-24 1 4,0-1-1,24 24 0,-1 0-1,1-24 10,-1 24-8,-23-23-4,24 23 11,0 0-8,-1-24 0,1 1 17,-1 23-15,-23-24-5,24 0 11,0 24-2,-1-23-8,1 23 17,-24-24-18,23 24 5,-23-24-1,24 24-2,0-23 0,-1 23 9,1 0-1,-1-24-6,-23 1 5,24 23-8,0 0 12,-1-24-13,-23 0 19,24 24-17,-24-23 2,23 23-2,1-24 24,0 24-18,-1 0 2,-23-23-8,24 23 24,-24-24-20,23 24-3,-23-24-1,24 1 5,0 23-3,-1 0 5,-23-24 3,0 1-3,24 23-7,-1 0 16,-23-24 60,-23 24-24,-1 0-22,1 0-22,-1 0-1,0 0 28,1 0-36,-1 0 12,1 0-2,-1 0-1,0 0-3,1 0-2,-1 0 10,1 0-10,-1 0-4,0 0 23,1 0-14,-1 0 20,1 0-14,-1 0-4,0 0 18,48 0 49,0 0-68,-1 0-1,1 0 6,-1 0-13,1 0 8,0 24-10,-1-24 2,1 0 16,-1 0-9,1 0 17,0 0-22,-1 0 9,1 0 17,-1 0-31,1 0 31,0 0-20,-1 0-2,1 0 23,-1 0-15,1 0 9,0 0-11,-1 0 35,-23 23 170,0 1-204,0-1-9,0 1-5,-23-24-3,23 24 11,-24-24-7,24 23-1,0 1 24,-24-24-17,24 23-4,0 1 4,-23-24 1,23 24-7,0-1 3,0 1 21,0-1-15,0 1-4,0 0 28,0-1 0,0 1 21,0 0-34,-24-24-20,24 23 33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7-27T18:11:19.241"/>
    </inkml:context>
    <inkml:brush xml:id="br0">
      <inkml:brushProperty name="width" value="0.05292" units="cm"/>
      <inkml:brushProperty name="height" value="0.05292" units="cm"/>
      <inkml:brushProperty name="color" value="#FF0000"/>
    </inkml:brush>
  </inkml:definitions>
  <iact:action type="add" startTime="25393">
    <iact:property name="dataType"/>
    <iact:actionData xml:id="d0">
      <inkml:trace xmlns:inkml="http://www.w3.org/2003/InkML" xml:id="stk0" contextRef="#ctx0" brushRef="#br0">5688 6326 0,'-24'0'217,"1"0"-213,-1 0 5,1 0 3,-1 0 3,0 0-2,1 24-6,-1-24 1,1 0 20,-1 0-23,24 23 2,-24-23 1,1 0-2,-1 0 15,1 24-11,-1-24-8,24 24 13,-24-24-8,24 23 0,-23-23 21,-1 0-13,1 0-2,23 24-6,-24-24 0,24 23-1,0 1 24,0 0-18,0-1 9,0 1 9,0-1-16,0 1 20,0 0-20,0-1 21,0 1-22,0 0 4,0-1 9,0 1-13,0-1 38,0 1-32,0 0 17,0-1 13,0 1-34,0-1 25,0 1-13,0 0-13,24-24 0,-24 23 8,23-23-8,-23 24 6,0-1 15,24-23-29,-24 24 2,0 0 6,23-24 9,-23 23 1,24-23-16,-24 24 0,24-24 12,-24 23-4,23-23-11,-23 24 9,24-24 22,-1 0-23,-23 24 3,24-24 18,0 0-21,-1 0 23,1 0-10,-1 0-19,1 0 23,0 0-11,-1 0 16,1 0-13,-1 0-7,-23-24-9,0 0 17,24 24-3,0 0 0,-24-23-1,23-1 10,1 24-1,-1 0-14,-23-23-7,0-1 6,0 0 2,24 24 7,-24-23-16,24 23 8,-24-24-9,0 1 30,0-1-11,0 0 3,0 1 7,0-1-12,0 1 25,0-1-25,0 0-8,0 1 21,0-1-20,0 1 32,0-1-11,0 0-14,0 1 12,0-1-14,0 0 46,0 1-38,0-1 66,0 1-52,0-1-21,-24 24 44,24-24-11,0 1-39,-24 23 45,1 0-22,23-24 37,-24 24-68,24-23 93,-23 23-60,23-24-31,-24 24 23,0 0 60,1 0-78,-1 0 22,1 0 5,-1-24-12,0 24 30,1 0-16,-1 0-15,1 0 33,-1 0-36,0 0 38,1 0-54,-1 0 55,1 0 0,23 24 76,0 0-127,0-1-5</inkml:trace>
    </iact:actionData>
  </iact:action>
  <iact:action type="add" startTime="33912">
    <iact:property name="dataType"/>
    <iact:actionData xml:id="d1">
      <inkml:trace xmlns:inkml="http://www.w3.org/2003/InkML" xml:id="stk1" contextRef="#ctx0" brushRef="#br0">10361 6491 0,'0'-23'273,"-24"23"-265,-23 0 1,24 0 5,-1 0-8,0 0 2,1 0-4,-1 0 5,1 0-3,-1-24-1,0 24 1,-23 0 9,24 0-8,-1 0 8,-23 0-9,23 0 8,1-23-6,-1 23 12,0 0-11,1 0-3,-1 0 6,1 0 5,-1 0-4,0 0-8,1 0 18,-1 0-17,1 0 0,-1 0 18,0 0-12,1 0 11,-1 0-19,1 0 13,-1 0 10,0 23-5,24 1 6,-23-24-23,23 23 1,0 1 22,0 0-13,0-1 5,0 1-14,0-1 24,0 1-9,0 0-15,0-1 30,0 1-24,0 0 4,23-24-3,-23 23 8,24-23-15,-24 24 1,0-1 21,24 1-11,-1-24 3,-23 24-11,0-1 16,24-23-19,-24 24 2,23-24 48,1 0-35,0 0 36,-1 0-44,1 0 2,-1 0 18,1 0-12,0 0 6,-1 0-6,1 0 9,-1 0-11,1 0 1,0 0 9,-1 0-14,1 0 22,-1 0-27,1 0 6,0 0 6,-1 0-11,1 0 12,-1 0-3,-23-24-13,24 24-3,-24-23 19,24 23-17,-1 0 8,-23-24-8,0 0 13,24 24-8,-1-23 3,-23-1 0,24 24 13,-24-23-21,0-1 9,0 0 0,0 1 20,0-1-21,0 0 13,0 1 11,0-1-26,0 1 14,0-1-3,0 0 5,0 48 56,0 0-61</inkml:trace>
    </iact:actionData>
  </iact:action>
  <iact:action type="add" startTime="37102">
    <iact:property name="dataType"/>
    <iact:actionData xml:id="d2">
      <inkml:trace xmlns:inkml="http://www.w3.org/2003/InkML" xml:id="stk2" contextRef="#ctx0" brushRef="#br0">14774 6279 0,'-23'-24'286,"-48"24"-279,47 0-3,-23-23 0,0 23 4,23-24-6,1 24 4,-25 0 2,25 0 6,-1 0-6,1 0-2,-1 0 0,0 0 2,1 0 6,-1 0-7,1 0 17,-1 0-20,0 0 4,1 0 6,-1 0-1,1 0 2,-1 0-9,0 24-1,1-24 24,23 23-22,-24-23 0,24 24 0,-23-24 0,-1 0 7,24 24 3,-24-24-12,24 23 17,-23-23-15,23 24 0,-24-24 9,24 23 4,-23 1-15,23 0 16,0-1-12,-24 1-1,24-1 11,0 1-13,0 0 23,0-1-16,0 1 2,0-1 15,0 1-19,0 0 27,0-1-29,24 1 6,-24 0 8,0-1-16,23-23-3,-23 24 19,0-1-7,24 1 5,-1-24 5,1 0-7,0 0-5,-24 24 14,23-24-23,1 0 11,-1 0 21,1 0-22,0 0 6,-1 0 6,1 0-5,-24 23-8,23-23-1,1 0 8,0 0-11,-1 0 29,1 0-27,-1 0 22,1 0-20,0 0 7,-1 0 16,1 0-23,-1 0 22,1 0-23,0 0 0,-24-23 16,23 23-24,1 0 17,-24-24-14,0 0 20,23 1-14,-23-1 14,0 1-17,24 23 12,-24-24-10,24 0 1,-24 1-1,0-1 23,0 0-21,0 1 20,0-1-22,0 1-2,0-1 18,0 0-5,23 24 10,-23-23-27,0-1 15,0 1 4,0-1 71,0 0-60,0 1 24,24-1-45,-24 1 9,0-1-4,0 0-7,0 1 14,0-1-11,-24 24 121,24 24-117,0-1 5,0 1-13</inkml:trace>
    </iact:actionData>
  </iact:action>
  <iact:action type="add" startTime="45857">
    <iact:property name="dataType"/>
    <iact:actionData xml:id="d3">
      <inkml:trace xmlns:inkml="http://www.w3.org/2003/InkML" xml:id="stk3" contextRef="#ctx0" brushRef="#br0">21642 4225 0,'47'0'195,"0"24"-190,1-1 1,22 1 3,-22 0-1,-25-1-2,24 1-1,1-24 3,-25 0 0,24 0-1,24 24-2,-47-24 2,23 23-1,0 1 4,-23-1-5,47-23 3,-24 24-1,0 0-1,0-24 2,0 0-1,-23 0-3,47 23 2,-24 1 3,-23-24-3,23 23 2,0-23-2,-23 24 1,23-24-1,0 24 2,-23-24 0,-1 0-2,1 23 2,-1-23 5,1 0-5,0 24 0,-1-1 5,1-23 1,-1 0-1,1 0-5,0 0-2,-24 24 7,23-24 3,1 0-2,-24 24 6,-24-24 9,1 0-1,-1 0-23,0 0 10,1 0-10,-1 0 3,1 0-2,-25 0 9,25 0 0,-1 0-10,1 0 2,-1 0 8,-23 0-1,47-24-7,-24 24 1,1 0-3,-1 0 9,0 0-8,1 0 17,-1 0-16,1 0 6,23-24-6,23 24 109,1 0-109,-1 0 11,1 0-10,23 0 5,-23 0-3,-1 0 0,1 0-4,0 0 8,-1 0 1,1 0-7,-1 0 6,1 0-9,0 0 16,-1 0-14,1 0 9,-1 0 11,-23-23-16,24 23 1,-24-24 6,0 1 4,0-1-7,0 0 15,0 1-23,0-1 7,0 1-3,0-1-4,-24 24 1,24-24 17,-23 1-10,23-1 13,0 1-5,-24 23 61,1 0-65,23 23-5</inkml:trace>
    </iact:actionData>
  </iact:action>
  <iact:action type="add" startTime="55637">
    <iact:property name="dataType"/>
    <iact:actionData xml:id="d4">
      <inkml:trace xmlns:inkml="http://www.w3.org/2003/InkML" xml:id="stk4" contextRef="#ctx0" brushRef="#br0">26905 6350 0,'-47'-24'163,"-48"-23"-159,24 23 4,24 1-2,-24-24 0,-23 23 2,23-23-2,-23 23 1,47 24 2,-24-47-1,-24 23-4,25 1 4,-1-1-1,24 1-1,-24-1 1,-24 0 1,25 1-1,22 23 0,-22 0 1,-25 0-3,48 0 2,-47 0 0,23 0 1,24 0-1,-24 0-1,0 0 2,0 0 0,24 0-1,-24 0 0,24 23-1,-47 1 19,70 0-23,0-24 6,1 23-2,-1 1 8,1-24-8,23 23 8,-24 1-7,24 0 1,-24-24-2,1 23 9,23 1-7,0 23 6,0-23-8,0 23 9,0-24 0,0 1-2,0 0-6,23-1 6,-23 1-5,24-1-3,0 25 16,-1-25-13,1 1-1,-1-24 1,1 23-3,0 1 2,23 0 0,24-1 1,23 24-2,-23-23 1,23 23 1,-47-23-2,95 23 1,-71-23 1,23-1-2,48 25 1,-48-25 1,24 1-1,-23 47 1,46-48-3,-23-23 2,0 24 1,24-1-2,23 1 1,0 0 0,-47-1 0,24 1 2,23-1-3,-47 25 2,24-25-3,23 1 2,-23-24 0,70 23 0,-47 1 2,71 0-2,-71-24-2,48 47 4,-72-47-4,72 0 2,-48 0 0,24 0-1,-71 0 2,0 0-2,47-47 1,-71 47 1,1 0-2,23 0 2,-24 0-2,1 0 2,-25 0-3,48-48 3,24 48-1,-71 0 0,47 0 1,0 0-1,-24 0 0,1 0-1,-25 0 1,-22 0-1,22 0 2,1 0-1,-47 0 1,23 24-2,0-24 1,-23 0 1,47 0 1,-48 0-6,24 0 4,1 0 1,-1 0-2,-24 0 1,48 0 1,-47-24 0,23 1-2,-23-1 1,-1 1-1,1-1 9,-1 0-8,-23 1 0,0-1-2,0 1 3,0-1 0,0 0-3,0 1 4,0-1-3,0-23 1,-47-24 7,47 24-7,-47 23-1,23 1 2,1-1 0,23 1-3,-24-1 4,-23 0-3,47 1 1,-24 23 0,-23-48-1,-47 1 1,-119-94 1,-46-25-1,-1-22-1,48 22 2,70 48 0,1 24-3,46 23 3,24 47-1,-23-23 1,0 0-2,-24-24 1,0 24 1,23 0-2,48 23 1,-24-23 0,24 47 0,-24 0-1,24 0 9,23 0-9,-46 0 8,22 0-6,-22 0-1,-25 47-1,-46-23 1,70-1 0,-24 1 0,-46 0-1,70-24 2,-23 23-1,-1 1-1,-46-1 2,-25 25-1,1-25 0,47 1 1,0-1-2,-23 1 0,46 0 2,24-24 0,1 23-1,-25 1 0,1-1 2,-1 1-5,-23-24 5,24 24-4,23-24 3,-47 0-1,24 23 0,-1-23 0,24 24 0,24-24 0,-24 0-1,24 0 2,24 0-2,-25 0 0,1 0 2,24 0 0,-48 0-2,47 0 1,-23 0 1,23 0 0,1 0-2,-1 0 0,1 0 2,-25 0-2,25 0 1,-1 0 6,1 0-5,-1 0 7,0 0-9,1 0 8,-1 0-6,1 23 5,-1-23-7,0 0 9,1 0-9,-1 0 2,1 0 6,-1 0-8,24 24 1,-24 0 7,-23-24-6,0 23 6,0 25-7,47-25 0,-47 1 0,-1-1-1,25 1 8,-1-24-7,1 0 1,-1 24 6,0-24-8,24 23 1,-23-23 15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07-27T18:11:19.241"/>
    </inkml:context>
    <inkml:brush xml:id="br0">
      <inkml:brushProperty name="width" value="0.05292" units="cm"/>
      <inkml:brushProperty name="height" value="0.05292" units="cm"/>
      <inkml:brushProperty name="color" value="#FF0000"/>
    </inkml:brush>
  </inkml:definitions>
  <iact:action type="add" startTime="7300">
    <iact:property name="dataType"/>
    <iact:actionData xml:id="d0">
      <inkml:trace xmlns:inkml="http://www.w3.org/2003/InkML" xml:id="stk0" contextRef="#ctx0" brushRef="#br0">7647 10741 0,'0'-24'274,"0"-23"-266,0-1 0,0 1-1,0 0-1,0 0 1,0 0 0,0-1-1,0 25 2,0-48-1,0 47 0,0-70 0,0 23 0,-24-23-1,24 47 2,-23-24-2,23 0 2,0 24 0,0-24-2,-24 24 1,24-1-1,0-22 0,0-1 1,0-24 0,0 72 0,0-24-1,0 23 2,0-23 0,0 23-1,0 1 7,0-1-7,0 0 7,0 1 3,0-1-5,-23 24 106,23 24-112,0-1 9,-24 1-2,24 0-5,-24-24-2,24 23 0,-23 1 1,23-1 0,0 1 8,-24 0-1,1-24 9,23 23-18,0 1 8,-24-24 9,24 23-7,0 1 5,0-48 59,0 1-44,24 23-30,-24-24 0,23 24 10,-23-23-1,24-1 8,-1 24-8,1-24-9,-24 1 2,0-1 1,24 24 13,-24-23-11,23 23-8,-23-24 6,0 0 14,24 24-17,-24-23 10,0-1-1,23 0 16,1 24-18,-24-23-5,0 46 156,0 1-137,0 0-17,0-1 11,0 1-5,0 0-8,0-1 19,0 1-11,0-1-3,0 1 17,24-24-17,-24 24-5,23-1 22,-23 1-1,24-24 85,-1 0-85,-23 23 84,0 1-84,0 0-8</inkml:trace>
    </iact:actionData>
  </iact:action>
  <iact:action type="add" startTime="17342">
    <iact:property name="dataType"/>
    <iact:actionData xml:id="d1">
      <inkml:trace xmlns:inkml="http://www.w3.org/2003/InkML" xml:id="stk1" contextRef="#ctx0" brushRef="#br0">12414 6798 0,'0'-23'294,"0"-1"-268,-23 24-20,23-23 2,0-1 7,-24 24 2,24-24 1,0 1-5,0-1 16,-24 24-23,1-24 9,23 1-3,-24 23 11,24-24-18,-23 24 1,-1-23 9,0-1 17,1 0-23,-1 24 6,24-23-9,-23 23 5,-1 0-4,24-24 5,-24 24-4,1-23-3,-1 23 9,1 0-9,-1 0 10,0 0-1,1 0-6,-1 0 13,1 0-14,-1 0 8,0 0-10,1 0 9,-1 0 23,24 23-33,-23-23 5,-1 24 25,0-1-12,24 1-8,0 0 14,0-1-6,0 1 5,0-1-12,0 1 5,0 0 8,0-1-14,0 1 22,24-24-32,-24 24 3,0-1 9,0 1 11,0-1-3,24-23-13,-1 24 20,-23 0-3,24-24-3,-1 0-10,-23 23-11,24-23 12,0 0 12,-24 24-23,23-24 10,-23 23-8,24-23 21,-1 0-6,-23 24-3,24-24-13,0 24 17,-1-24-10,-23 23-7,24-23 23,-1 0-14,1 24 13,0-24-21,-1 0 14,1 0 0,-1 0-10,1 0 19,0 0-23,-1 0 7,1 0 22,-1 0-23,1 0 23,0 0-21,-24-24 42,0 1-37,0-1 7,0 0 27,0 1-38,0-1 53,0 1 5,0-1-51,0 0 89,0 1-89,0-1 68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CC54B-38C8-4041-90C0-BE0373911500}"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929F1-38AF-48FF-84D6-7EE8F1923BAF}" type="slidenum">
              <a:rPr lang="en-US" smtClean="0"/>
              <a:t>‹#›</a:t>
            </a:fld>
            <a:endParaRPr lang="en-US"/>
          </a:p>
        </p:txBody>
      </p:sp>
    </p:spTree>
    <p:extLst>
      <p:ext uri="{BB962C8B-B14F-4D97-AF65-F5344CB8AC3E}">
        <p14:creationId xmlns:p14="http://schemas.microsoft.com/office/powerpoint/2010/main" val="409343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1930’s by English zoologist john Zachary young</a:t>
            </a:r>
          </a:p>
        </p:txBody>
      </p:sp>
      <p:sp>
        <p:nvSpPr>
          <p:cNvPr id="4" name="Slide Number Placeholder 3"/>
          <p:cNvSpPr>
            <a:spLocks noGrp="1"/>
          </p:cNvSpPr>
          <p:nvPr>
            <p:ph type="sldNum" sz="quarter" idx="5"/>
          </p:nvPr>
        </p:nvSpPr>
        <p:spPr/>
        <p:txBody>
          <a:bodyPr/>
          <a:lstStyle/>
          <a:p>
            <a:fld id="{04D11420-E1BA-470A-B54D-EF893578486C}" type="slidenum">
              <a:rPr lang="en-US" smtClean="0"/>
              <a:t>3</a:t>
            </a:fld>
            <a:endParaRPr lang="en-US"/>
          </a:p>
        </p:txBody>
      </p:sp>
    </p:spTree>
    <p:extLst>
      <p:ext uri="{BB962C8B-B14F-4D97-AF65-F5344CB8AC3E}">
        <p14:creationId xmlns:p14="http://schemas.microsoft.com/office/powerpoint/2010/main" val="160922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squid axon was big, easily accessible, and it was unmyelinated,</a:t>
            </a:r>
          </a:p>
        </p:txBody>
      </p:sp>
      <p:sp>
        <p:nvSpPr>
          <p:cNvPr id="4" name="Slide Number Placeholder 3"/>
          <p:cNvSpPr>
            <a:spLocks noGrp="1"/>
          </p:cNvSpPr>
          <p:nvPr>
            <p:ph type="sldNum" sz="quarter" idx="5"/>
          </p:nvPr>
        </p:nvSpPr>
        <p:spPr/>
        <p:txBody>
          <a:bodyPr/>
          <a:lstStyle/>
          <a:p>
            <a:fld id="{078929F1-38AF-48FF-84D6-7EE8F1923BAF}" type="slidenum">
              <a:rPr lang="en-US" smtClean="0"/>
              <a:t>4</a:t>
            </a:fld>
            <a:endParaRPr lang="en-US"/>
          </a:p>
        </p:txBody>
      </p:sp>
    </p:spTree>
    <p:extLst>
      <p:ext uri="{BB962C8B-B14F-4D97-AF65-F5344CB8AC3E}">
        <p14:creationId xmlns:p14="http://schemas.microsoft.com/office/powerpoint/2010/main" val="63719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Nernst: concentration gradient difference induces a voltage difference.</a:t>
            </a:r>
          </a:p>
        </p:txBody>
      </p:sp>
      <p:sp>
        <p:nvSpPr>
          <p:cNvPr id="4" name="Slide Number Placeholder 3"/>
          <p:cNvSpPr>
            <a:spLocks noGrp="1"/>
          </p:cNvSpPr>
          <p:nvPr>
            <p:ph type="sldNum" sz="quarter" idx="5"/>
          </p:nvPr>
        </p:nvSpPr>
        <p:spPr/>
        <p:txBody>
          <a:bodyPr/>
          <a:lstStyle/>
          <a:p>
            <a:fld id="{04D11420-E1BA-470A-B54D-EF893578486C}" type="slidenum">
              <a:rPr lang="en-US" smtClean="0"/>
              <a:t>9</a:t>
            </a:fld>
            <a:endParaRPr lang="en-US"/>
          </a:p>
        </p:txBody>
      </p:sp>
    </p:spTree>
    <p:extLst>
      <p:ext uri="{BB962C8B-B14F-4D97-AF65-F5344CB8AC3E}">
        <p14:creationId xmlns:p14="http://schemas.microsoft.com/office/powerpoint/2010/main" val="378202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Produced by alkylation of triethylamine with ethyl chloride. Testing for its ability to block K+ channels.</a:t>
            </a:r>
          </a:p>
        </p:txBody>
      </p:sp>
      <p:sp>
        <p:nvSpPr>
          <p:cNvPr id="4" name="Slide Number Placeholder 3"/>
          <p:cNvSpPr>
            <a:spLocks noGrp="1"/>
          </p:cNvSpPr>
          <p:nvPr>
            <p:ph type="sldNum" sz="quarter" idx="5"/>
          </p:nvPr>
        </p:nvSpPr>
        <p:spPr/>
        <p:txBody>
          <a:bodyPr/>
          <a:lstStyle/>
          <a:p>
            <a:fld id="{04D11420-E1BA-470A-B54D-EF893578486C}" type="slidenum">
              <a:rPr lang="en-US" smtClean="0"/>
              <a:t>11</a:t>
            </a:fld>
            <a:endParaRPr lang="en-US"/>
          </a:p>
        </p:txBody>
      </p:sp>
    </p:spTree>
    <p:extLst>
      <p:ext uri="{BB962C8B-B14F-4D97-AF65-F5344CB8AC3E}">
        <p14:creationId xmlns:p14="http://schemas.microsoft.com/office/powerpoint/2010/main" val="409438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compound that was undergoing phase III clinical trials in 2008. It was approved by the FDA in January 2010 and has been used to treat some symptoms of Multiple Sclerosis. MS is when the immune system causes the myelin in nerve cells to break down. 4-AP has been shown to treat some symptoms.</a:t>
            </a:r>
          </a:p>
        </p:txBody>
      </p:sp>
      <p:sp>
        <p:nvSpPr>
          <p:cNvPr id="4" name="Slide Number Placeholder 3"/>
          <p:cNvSpPr>
            <a:spLocks noGrp="1"/>
          </p:cNvSpPr>
          <p:nvPr>
            <p:ph type="sldNum" sz="quarter" idx="5"/>
          </p:nvPr>
        </p:nvSpPr>
        <p:spPr/>
        <p:txBody>
          <a:bodyPr/>
          <a:lstStyle/>
          <a:p>
            <a:fld id="{04D11420-E1BA-470A-B54D-EF893578486C}" type="slidenum">
              <a:rPr lang="en-US" smtClean="0"/>
              <a:t>13</a:t>
            </a:fld>
            <a:endParaRPr lang="en-US"/>
          </a:p>
        </p:txBody>
      </p:sp>
    </p:spTree>
    <p:extLst>
      <p:ext uri="{BB962C8B-B14F-4D97-AF65-F5344CB8AC3E}">
        <p14:creationId xmlns:p14="http://schemas.microsoft.com/office/powerpoint/2010/main" val="46409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acting vs slow acting K+ channels. Rodent hippocampus neurons</a:t>
            </a:r>
          </a:p>
        </p:txBody>
      </p:sp>
      <p:sp>
        <p:nvSpPr>
          <p:cNvPr id="4" name="Slide Number Placeholder 3"/>
          <p:cNvSpPr>
            <a:spLocks noGrp="1"/>
          </p:cNvSpPr>
          <p:nvPr>
            <p:ph type="sldNum" sz="quarter" idx="5"/>
          </p:nvPr>
        </p:nvSpPr>
        <p:spPr/>
        <p:txBody>
          <a:bodyPr/>
          <a:lstStyle/>
          <a:p>
            <a:fld id="{04D11420-E1BA-470A-B54D-EF893578486C}" type="slidenum">
              <a:rPr lang="en-US" smtClean="0"/>
              <a:t>14</a:t>
            </a:fld>
            <a:endParaRPr lang="en-US"/>
          </a:p>
        </p:txBody>
      </p:sp>
    </p:spTree>
    <p:extLst>
      <p:ext uri="{BB962C8B-B14F-4D97-AF65-F5344CB8AC3E}">
        <p14:creationId xmlns:p14="http://schemas.microsoft.com/office/powerpoint/2010/main" val="88076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Dissected, suction electrode placed in it.</a:t>
            </a:r>
          </a:p>
        </p:txBody>
      </p:sp>
      <p:sp>
        <p:nvSpPr>
          <p:cNvPr id="4" name="Slide Number Placeholder 3"/>
          <p:cNvSpPr>
            <a:spLocks noGrp="1"/>
          </p:cNvSpPr>
          <p:nvPr>
            <p:ph type="sldNum" sz="quarter" idx="5"/>
          </p:nvPr>
        </p:nvSpPr>
        <p:spPr/>
        <p:txBody>
          <a:bodyPr/>
          <a:lstStyle/>
          <a:p>
            <a:fld id="{04D11420-E1BA-470A-B54D-EF893578486C}" type="slidenum">
              <a:rPr lang="en-US" smtClean="0"/>
              <a:t>16</a:t>
            </a:fld>
            <a:endParaRPr lang="en-US"/>
          </a:p>
        </p:txBody>
      </p:sp>
    </p:spTree>
    <p:extLst>
      <p:ext uri="{BB962C8B-B14F-4D97-AF65-F5344CB8AC3E}">
        <p14:creationId xmlns:p14="http://schemas.microsoft.com/office/powerpoint/2010/main" val="363908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0C0538-9F0B-4744-A060-5EE304879664}"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E910F2-7858-43F2-B5C7-64A00CC76F8F}" type="slidenum">
              <a:rPr lang="en-US" smtClean="0"/>
              <a:t>‹#›</a:t>
            </a:fld>
            <a:endParaRPr lang="en-US"/>
          </a:p>
        </p:txBody>
      </p:sp>
    </p:spTree>
    <p:extLst>
      <p:ext uri="{BB962C8B-B14F-4D97-AF65-F5344CB8AC3E}">
        <p14:creationId xmlns:p14="http://schemas.microsoft.com/office/powerpoint/2010/main" val="408566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C0538-9F0B-4744-A060-5EE304879664}"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E910F2-7858-43F2-B5C7-64A00CC76F8F}" type="slidenum">
              <a:rPr lang="en-US" smtClean="0"/>
              <a:t>‹#›</a:t>
            </a:fld>
            <a:endParaRPr lang="en-US"/>
          </a:p>
        </p:txBody>
      </p:sp>
    </p:spTree>
    <p:extLst>
      <p:ext uri="{BB962C8B-B14F-4D97-AF65-F5344CB8AC3E}">
        <p14:creationId xmlns:p14="http://schemas.microsoft.com/office/powerpoint/2010/main" val="76852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0C0538-9F0B-4744-A060-5EE304879664}"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910F2-7858-43F2-B5C7-64A00CC76F8F}" type="slidenum">
              <a:rPr lang="en-US" smtClean="0"/>
              <a:t>‹#›</a:t>
            </a:fld>
            <a:endParaRPr lang="en-US"/>
          </a:p>
        </p:txBody>
      </p:sp>
    </p:spTree>
    <p:extLst>
      <p:ext uri="{BB962C8B-B14F-4D97-AF65-F5344CB8AC3E}">
        <p14:creationId xmlns:p14="http://schemas.microsoft.com/office/powerpoint/2010/main" val="260872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0C0538-9F0B-4744-A060-5EE304879664}"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E910F2-7858-43F2-B5C7-64A00CC76F8F}" type="slidenum">
              <a:rPr lang="en-US" smtClean="0"/>
              <a:t>‹#›</a:t>
            </a:fld>
            <a:endParaRPr lang="en-US"/>
          </a:p>
        </p:txBody>
      </p:sp>
    </p:spTree>
    <p:extLst>
      <p:ext uri="{BB962C8B-B14F-4D97-AF65-F5344CB8AC3E}">
        <p14:creationId xmlns:p14="http://schemas.microsoft.com/office/powerpoint/2010/main" val="1366490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C0538-9F0B-4744-A060-5EE304879664}"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910F2-7858-43F2-B5C7-64A00CC76F8F}" type="slidenum">
              <a:rPr lang="en-US" smtClean="0"/>
              <a:t>‹#›</a:t>
            </a:fld>
            <a:endParaRPr lang="en-US"/>
          </a:p>
        </p:txBody>
      </p:sp>
    </p:spTree>
    <p:extLst>
      <p:ext uri="{BB962C8B-B14F-4D97-AF65-F5344CB8AC3E}">
        <p14:creationId xmlns:p14="http://schemas.microsoft.com/office/powerpoint/2010/main" val="415660962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46" r:id="rId3"/>
    <p:sldLayoutId id="214748374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1.xml"/><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png"/><Relationship Id="rId5" Type="http://schemas.microsoft.com/office/2011/relationships/inkAction" Target="../ink/inkAction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png"/><Relationship Id="rId5" Type="http://schemas.microsoft.com/office/2011/relationships/inkAction" Target="../ink/inkAction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hyperlink" Target="mailto:RLCOOP1@email.uky.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3.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4DFDA79-C7C5-424E-93CB-EA65A9B0B83E}"/>
              </a:ext>
            </a:extLst>
          </p:cNvPr>
          <p:cNvPicPr>
            <a:picLocks noChangeAspect="1"/>
          </p:cNvPicPr>
          <p:nvPr/>
        </p:nvPicPr>
        <p:blipFill rotWithShape="1">
          <a:blip r:embed="rId5"/>
          <a:srcRect t="15730"/>
          <a:stretch/>
        </p:blipFill>
        <p:spPr>
          <a:xfrm>
            <a:off x="530353" y="1016010"/>
            <a:ext cx="12191999" cy="6857990"/>
          </a:xfrm>
          <a:prstGeom prst="rect">
            <a:avLst/>
          </a:prstGeom>
        </p:spPr>
      </p:pic>
      <p:sp>
        <p:nvSpPr>
          <p:cNvPr id="53" name="Rectangle 5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F85193-107C-4846-AF5E-70D2B143AC8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marL="0" marR="0" lvl="0" indent="0" rtl="0">
              <a:spcBef>
                <a:spcPts val="0"/>
              </a:spcBef>
              <a:spcAft>
                <a:spcPts val="0"/>
              </a:spcAft>
            </a:pPr>
            <a:r>
              <a:rPr lang="en-US" sz="5200" b="1" i="0" u="none" strike="noStrike" cap="none" dirty="0">
                <a:latin typeface="Times New Roman" panose="02020603050405020304" pitchFamily="18" charset="0"/>
                <a:ea typeface="Arial"/>
                <a:cs typeface="Times New Roman" panose="02020603050405020304" pitchFamily="18" charset="0"/>
                <a:sym typeface="Arial"/>
              </a:rPr>
              <a:t>The Effect of TEA, 4-AP and in Combination on Primary Sensory Neurons in a Crustacean Model</a:t>
            </a:r>
            <a:br>
              <a:rPr lang="en-US" sz="5200" b="0" i="0" u="none" strike="noStrike" cap="none" dirty="0">
                <a:solidFill>
                  <a:srgbClr val="FFFFFF"/>
                </a:solidFill>
                <a:latin typeface="Times New Roman"/>
                <a:ea typeface="Times New Roman"/>
                <a:cs typeface="Times New Roman"/>
                <a:sym typeface="Times New Roman"/>
              </a:rPr>
            </a:br>
            <a:endParaRPr lang="en-US" sz="5200" dirty="0">
              <a:solidFill>
                <a:srgbClr val="FFFFFF"/>
              </a:solidFill>
            </a:endParaRPr>
          </a:p>
        </p:txBody>
      </p:sp>
      <p:pic>
        <p:nvPicPr>
          <p:cNvPr id="8" name="Audio 7">
            <a:hlinkClick r:id="" action="ppaction://media"/>
            <a:extLst>
              <a:ext uri="{FF2B5EF4-FFF2-40B4-BE49-F238E27FC236}">
                <a16:creationId xmlns:a16="http://schemas.microsoft.com/office/drawing/2014/main" id="{EBFF26BC-97E0-4575-B5F5-2A26B75027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12718641"/>
      </p:ext>
    </p:extLst>
  </p:cSld>
  <p:clrMapOvr>
    <a:masterClrMapping/>
  </p:clrMapOvr>
  <mc:AlternateContent xmlns:mc="http://schemas.openxmlformats.org/markup-compatibility/2006">
    <mc:Choice xmlns:p14="http://schemas.microsoft.com/office/powerpoint/2010/main" Requires="p14">
      <p:transition spd="slow" p14:dur="2000" advTm="50095"/>
    </mc:Choice>
    <mc:Fallback>
      <p:transition spd="slow" advTm="5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29C9-9D92-4FFF-A35C-507609D2B7F0}"/>
              </a:ext>
            </a:extLst>
          </p:cNvPr>
          <p:cNvSpPr>
            <a:spLocks noGrp="1"/>
          </p:cNvSpPr>
          <p:nvPr>
            <p:ph type="title"/>
          </p:nvPr>
        </p:nvSpPr>
        <p:spPr>
          <a:xfrm>
            <a:off x="838200" y="2766218"/>
            <a:ext cx="10515600" cy="1325563"/>
          </a:xfrm>
        </p:spPr>
        <p:txBody>
          <a:bodyPr/>
          <a:lstStyle/>
          <a:p>
            <a:pPr algn="ctr"/>
            <a:r>
              <a:rPr lang="en-US" dirty="0">
                <a:latin typeface="Times New Roman" panose="02020603050405020304" pitchFamily="18" charset="0"/>
                <a:cs typeface="Times New Roman" panose="02020603050405020304" pitchFamily="18" charset="0"/>
              </a:rPr>
              <a:t>Now, your project…</a:t>
            </a:r>
          </a:p>
        </p:txBody>
      </p:sp>
      <p:pic>
        <p:nvPicPr>
          <p:cNvPr id="4" name="Audio 3">
            <a:hlinkClick r:id="" action="ppaction://media"/>
            <a:extLst>
              <a:ext uri="{FF2B5EF4-FFF2-40B4-BE49-F238E27FC236}">
                <a16:creationId xmlns:a16="http://schemas.microsoft.com/office/drawing/2014/main" id="{E687EF0E-5D5C-43E3-917B-D8EF4A26E6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2878480"/>
      </p:ext>
    </p:extLst>
  </p:cSld>
  <p:clrMapOvr>
    <a:masterClrMapping/>
  </p:clrMapOvr>
  <mc:AlternateContent xmlns:mc="http://schemas.openxmlformats.org/markup-compatibility/2006">
    <mc:Choice xmlns:p14="http://schemas.microsoft.com/office/powerpoint/2010/main" Requires="p14">
      <p:transition spd="slow" p14:dur="2000" advTm="30690"/>
    </mc:Choice>
    <mc:Fallback>
      <p:transition spd="slow" advTm="3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1187A-795F-4E87-A0A1-1E70DFDCCF3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i="0" u="none" strike="noStrike" kern="1200" dirty="0">
                <a:solidFill>
                  <a:schemeClr val="bg1"/>
                </a:solidFill>
                <a:effectLst/>
                <a:latin typeface="+mj-lt"/>
                <a:ea typeface="+mj-ea"/>
                <a:cs typeface="+mj-cs"/>
              </a:rPr>
              <a:t>tetraethylammonium chloride (TEA)</a:t>
            </a:r>
            <a:endParaRPr lang="en-US" sz="3200" kern="1200" dirty="0">
              <a:solidFill>
                <a:schemeClr val="bg1"/>
              </a:solidFill>
              <a:latin typeface="+mj-lt"/>
              <a:ea typeface="+mj-ea"/>
              <a:cs typeface="+mj-cs"/>
            </a:endParaRPr>
          </a:p>
        </p:txBody>
      </p:sp>
      <p:pic>
        <p:nvPicPr>
          <p:cNvPr id="5" name="Content Placeholder 4" descr="Diagram&#10;&#10;Description automatically generated with low confidence">
            <a:extLst>
              <a:ext uri="{FF2B5EF4-FFF2-40B4-BE49-F238E27FC236}">
                <a16:creationId xmlns:a16="http://schemas.microsoft.com/office/drawing/2014/main" id="{6E9023F9-ED60-4CAD-8CFF-87A7A76583B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3467" y="2004834"/>
            <a:ext cx="10905066" cy="3734984"/>
          </a:xfrm>
          <a:prstGeom prst="rect">
            <a:avLst/>
          </a:prstGeom>
        </p:spPr>
      </p:pic>
      <p:pic>
        <p:nvPicPr>
          <p:cNvPr id="6" name="Audio 5">
            <a:hlinkClick r:id="" action="ppaction://media"/>
            <a:extLst>
              <a:ext uri="{FF2B5EF4-FFF2-40B4-BE49-F238E27FC236}">
                <a16:creationId xmlns:a16="http://schemas.microsoft.com/office/drawing/2014/main" id="{0019B2B5-9E42-4A3D-A067-CC7581153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01322631"/>
      </p:ext>
    </p:extLst>
  </p:cSld>
  <p:clrMapOvr>
    <a:masterClrMapping/>
  </p:clrMapOvr>
  <mc:AlternateContent xmlns:mc="http://schemas.openxmlformats.org/markup-compatibility/2006">
    <mc:Choice xmlns:p14="http://schemas.microsoft.com/office/powerpoint/2010/main" Requires="p14">
      <p:transition spd="slow" p14:dur="2000" advTm="18632"/>
    </mc:Choice>
    <mc:Fallback>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D0F4D6-AA3C-4EFF-B2CD-EE0F028A14A8}"/>
              </a:ext>
            </a:extLst>
          </p:cNvPr>
          <p:cNvPicPr>
            <a:picLocks noGrp="1" noChangeAspect="1"/>
          </p:cNvPicPr>
          <p:nvPr>
            <p:ph idx="1"/>
          </p:nvPr>
        </p:nvPicPr>
        <p:blipFill rotWithShape="1">
          <a:blip r:embed="rId4"/>
          <a:srcRect t="10580"/>
          <a:stretch/>
        </p:blipFill>
        <p:spPr>
          <a:xfrm>
            <a:off x="717177" y="712695"/>
            <a:ext cx="11025522" cy="4744056"/>
          </a:xfrm>
        </p:spPr>
      </p:pic>
      <p:sp>
        <p:nvSpPr>
          <p:cNvPr id="7" name="TextBox 6">
            <a:extLst>
              <a:ext uri="{FF2B5EF4-FFF2-40B4-BE49-F238E27FC236}">
                <a16:creationId xmlns:a16="http://schemas.microsoft.com/office/drawing/2014/main" id="{C31C5F7C-0681-4B45-9E49-62516B0CB5CC}"/>
              </a:ext>
            </a:extLst>
          </p:cNvPr>
          <p:cNvSpPr txBox="1"/>
          <p:nvPr/>
        </p:nvSpPr>
        <p:spPr>
          <a:xfrm>
            <a:off x="0" y="5934670"/>
            <a:ext cx="12192000" cy="646331"/>
          </a:xfrm>
          <a:prstGeom prst="rect">
            <a:avLst/>
          </a:prstGeom>
          <a:noFill/>
        </p:spPr>
        <p:txBody>
          <a:bodyPr wrap="square">
            <a:spAutoFit/>
          </a:bodyPr>
          <a:lstStyle/>
          <a:p>
            <a:r>
              <a:rPr lang="en-US" dirty="0" err="1"/>
              <a:t>Akanda</a:t>
            </a:r>
            <a:r>
              <a:rPr lang="en-US" dirty="0"/>
              <a:t> N, Molnar P, </a:t>
            </a:r>
            <a:r>
              <a:rPr lang="en-US" dirty="0" err="1"/>
              <a:t>Stancescu</a:t>
            </a:r>
            <a:r>
              <a:rPr lang="en-US" dirty="0"/>
              <a:t> M, Hickman JJ. Analysis of toxin-induced changes in action potential shape for drug development. J </a:t>
            </a:r>
            <a:r>
              <a:rPr lang="en-US" dirty="0" err="1"/>
              <a:t>Biomol</a:t>
            </a:r>
            <a:r>
              <a:rPr lang="en-US" dirty="0"/>
              <a:t> Screen. 2009 Dec;14(10):1228-35. </a:t>
            </a:r>
            <a:r>
              <a:rPr lang="en-US" dirty="0" err="1"/>
              <a:t>doi</a:t>
            </a:r>
            <a:r>
              <a:rPr lang="en-US" dirty="0"/>
              <a:t>: 10.1177/1087057109348378. PMID: 19801532; PMCID: PMC3829631.</a:t>
            </a:r>
          </a:p>
        </p:txBody>
      </p:sp>
      <p:pic>
        <p:nvPicPr>
          <p:cNvPr id="3" name="Audio 2">
            <a:hlinkClick r:id="" action="ppaction://media"/>
            <a:extLst>
              <a:ext uri="{FF2B5EF4-FFF2-40B4-BE49-F238E27FC236}">
                <a16:creationId xmlns:a16="http://schemas.microsoft.com/office/drawing/2014/main" id="{1FE4F666-CC2F-499C-B643-3A2C1C224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6627633"/>
      </p:ext>
    </p:extLst>
  </p:cSld>
  <p:clrMapOvr>
    <a:masterClrMapping/>
  </p:clrMapOvr>
  <mc:AlternateContent xmlns:mc="http://schemas.openxmlformats.org/markup-compatibility/2006">
    <mc:Choice xmlns:p14="http://schemas.microsoft.com/office/powerpoint/2010/main" Requires="p14">
      <p:transition spd="slow" p14:dur="2000" advTm="40774"/>
    </mc:Choice>
    <mc:Fallback>
      <p:transition spd="slow" advTm="4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1187A-795F-4E87-A0A1-1E70DFDCCF3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b="0" i="0" u="none" strike="noStrike" dirty="0">
                <a:solidFill>
                  <a:schemeClr val="bg1"/>
                </a:solidFill>
                <a:effectLst/>
                <a:latin typeface="Times New Roman" panose="02020603050405020304" pitchFamily="18" charset="0"/>
                <a:cs typeface="Times New Roman" panose="02020603050405020304" pitchFamily="18" charset="0"/>
              </a:rPr>
              <a:t>4-aminopyridine (4-AP)</a:t>
            </a:r>
            <a:endParaRPr lang="en-US" sz="4000" kern="1200" dirty="0">
              <a:solidFill>
                <a:schemeClr val="bg1"/>
              </a:solidFill>
              <a:latin typeface="+mj-lt"/>
              <a:ea typeface="+mj-ea"/>
              <a:cs typeface="+mj-cs"/>
            </a:endParaRPr>
          </a:p>
        </p:txBody>
      </p:sp>
      <p:pic>
        <p:nvPicPr>
          <p:cNvPr id="7" name="Content Placeholder 4" descr="Shape&#10;&#10;Description automatically generated with medium confidence">
            <a:extLst>
              <a:ext uri="{FF2B5EF4-FFF2-40B4-BE49-F238E27FC236}">
                <a16:creationId xmlns:a16="http://schemas.microsoft.com/office/drawing/2014/main" id="{C33BA8D9-3850-49AE-8C56-28E04F23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092" y="1825625"/>
            <a:ext cx="2473815" cy="4351338"/>
          </a:xfrm>
          <a:prstGeom prst="rect">
            <a:avLst/>
          </a:prstGeom>
        </p:spPr>
      </p:pic>
      <p:pic>
        <p:nvPicPr>
          <p:cNvPr id="4" name="Audio 3">
            <a:hlinkClick r:id="" action="ppaction://media"/>
            <a:extLst>
              <a:ext uri="{FF2B5EF4-FFF2-40B4-BE49-F238E27FC236}">
                <a16:creationId xmlns:a16="http://schemas.microsoft.com/office/drawing/2014/main" id="{54835F97-7E42-4381-B3FF-F0DD126953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4316634"/>
      </p:ext>
    </p:extLst>
  </p:cSld>
  <p:clrMapOvr>
    <a:masterClrMapping/>
  </p:clrMapOvr>
  <mc:AlternateContent xmlns:mc="http://schemas.openxmlformats.org/markup-compatibility/2006">
    <mc:Choice xmlns:p14="http://schemas.microsoft.com/office/powerpoint/2010/main" Requires="p14">
      <p:transition spd="slow" p14:dur="2000" advTm="39124"/>
    </mc:Choice>
    <mc:Fallback>
      <p:transition spd="slow" advTm="3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D2D366F-6C87-412A-AB38-291E54CE1AC0}"/>
              </a:ext>
            </a:extLst>
          </p:cNvPr>
          <p:cNvPicPr>
            <a:picLocks noChangeAspect="1"/>
          </p:cNvPicPr>
          <p:nvPr/>
        </p:nvPicPr>
        <p:blipFill rotWithShape="1">
          <a:blip r:embed="rId5">
            <a:extLst>
              <a:ext uri="{28A0092B-C50C-407E-A947-70E740481C1C}">
                <a14:useLocalDpi xmlns:a14="http://schemas.microsoft.com/office/drawing/2010/main" val="0"/>
              </a:ext>
            </a:extLst>
          </a:blip>
          <a:srcRect b="32381"/>
          <a:stretch/>
        </p:blipFill>
        <p:spPr>
          <a:xfrm>
            <a:off x="655320" y="1110343"/>
            <a:ext cx="5440680" cy="4637314"/>
          </a:xfrm>
          <a:prstGeom prst="rect">
            <a:avLst/>
          </a:prstGeom>
        </p:spPr>
      </p:pic>
      <p:sp>
        <p:nvSpPr>
          <p:cNvPr id="5" name="TextBox 4">
            <a:extLst>
              <a:ext uri="{FF2B5EF4-FFF2-40B4-BE49-F238E27FC236}">
                <a16:creationId xmlns:a16="http://schemas.microsoft.com/office/drawing/2014/main" id="{698AFF76-C26F-47E7-B6C4-B21F935BED0B}"/>
              </a:ext>
            </a:extLst>
          </p:cNvPr>
          <p:cNvSpPr txBox="1"/>
          <p:nvPr/>
        </p:nvSpPr>
        <p:spPr>
          <a:xfrm>
            <a:off x="6738658" y="1372551"/>
            <a:ext cx="4792195" cy="3693319"/>
          </a:xfrm>
          <a:prstGeom prst="rect">
            <a:avLst/>
          </a:prstGeom>
          <a:noFill/>
        </p:spPr>
        <p:txBody>
          <a:bodyPr wrap="square">
            <a:spAutoFit/>
          </a:bodyPr>
          <a:lstStyle/>
          <a:p>
            <a:r>
              <a:rPr lang="en-US" dirty="0"/>
              <a:t>The overall voltage-dependent potassium current in the neurons could be split into three major components based on pharmacology and kinetics during step voltage pulses: </a:t>
            </a:r>
            <a:r>
              <a:rPr lang="en-US" i="1" dirty="0"/>
              <a:t>I</a:t>
            </a:r>
            <a:r>
              <a:rPr lang="en-US" baseline="-25000" dirty="0"/>
              <a:t>D</a:t>
            </a:r>
            <a:r>
              <a:rPr lang="en-US" dirty="0"/>
              <a:t> (fast activating, slowly inactivating, and sensitive to 4-aminopyridine at 30 </a:t>
            </a:r>
            <a:r>
              <a:rPr lang="en-US" dirty="0" err="1"/>
              <a:t>μm</a:t>
            </a:r>
            <a:r>
              <a:rPr lang="en-US" dirty="0"/>
              <a:t>),</a:t>
            </a:r>
            <a:r>
              <a:rPr lang="en-US" i="1" dirty="0"/>
              <a:t>I</a:t>
            </a:r>
            <a:r>
              <a:rPr lang="en-US" baseline="-25000" dirty="0"/>
              <a:t>A</a:t>
            </a:r>
            <a:r>
              <a:rPr lang="en-US" dirty="0"/>
              <a:t> (fast activating, fast inactivating, and sensitive to 4-aminopyridine at 3 mm), </a:t>
            </a:r>
            <a:r>
              <a:rPr lang="en-US" dirty="0" err="1"/>
              <a:t>and</a:t>
            </a:r>
            <a:r>
              <a:rPr lang="en-US" i="1" dirty="0" err="1"/>
              <a:t>I</a:t>
            </a:r>
            <a:r>
              <a:rPr lang="en-US" baseline="-25000" dirty="0" err="1"/>
              <a:t>K</a:t>
            </a:r>
            <a:r>
              <a:rPr lang="en-US" dirty="0"/>
              <a:t> (slowly activating, </a:t>
            </a:r>
            <a:r>
              <a:rPr lang="en-US" dirty="0" err="1"/>
              <a:t>noninactivating</a:t>
            </a:r>
            <a:r>
              <a:rPr lang="en-US" dirty="0"/>
              <a:t>, and sensitive to external TEA at 3–25 mm). The potassium current during the action potential was composed of approximately equal contributions of </a:t>
            </a:r>
            <a:r>
              <a:rPr lang="en-US" i="1" dirty="0"/>
              <a:t>I</a:t>
            </a:r>
            <a:r>
              <a:rPr lang="en-US" baseline="-25000" dirty="0"/>
              <a:t>D</a:t>
            </a:r>
            <a:r>
              <a:rPr lang="en-US" dirty="0"/>
              <a:t> </a:t>
            </a:r>
            <a:r>
              <a:rPr lang="en-US" dirty="0" err="1"/>
              <a:t>and</a:t>
            </a:r>
            <a:r>
              <a:rPr lang="en-US" i="1" dirty="0" err="1"/>
              <a:t>I</a:t>
            </a:r>
            <a:r>
              <a:rPr lang="en-US" baseline="-25000" dirty="0" err="1"/>
              <a:t>A</a:t>
            </a:r>
            <a:r>
              <a:rPr lang="en-US" dirty="0"/>
              <a:t>, with a negligible contribution </a:t>
            </a:r>
            <a:r>
              <a:rPr lang="en-US" dirty="0" err="1"/>
              <a:t>of</a:t>
            </a:r>
            <a:r>
              <a:rPr lang="en-US" i="1" dirty="0" err="1"/>
              <a:t>I</a:t>
            </a:r>
            <a:r>
              <a:rPr lang="en-US" baseline="-25000" dirty="0" err="1"/>
              <a:t>K</a:t>
            </a:r>
            <a:r>
              <a:rPr lang="en-US" dirty="0"/>
              <a:t>.</a:t>
            </a:r>
          </a:p>
        </p:txBody>
      </p:sp>
      <p:sp>
        <p:nvSpPr>
          <p:cNvPr id="7" name="TextBox 6">
            <a:extLst>
              <a:ext uri="{FF2B5EF4-FFF2-40B4-BE49-F238E27FC236}">
                <a16:creationId xmlns:a16="http://schemas.microsoft.com/office/drawing/2014/main" id="{9EF298D8-40B6-4228-9917-F65FF07A896E}"/>
              </a:ext>
            </a:extLst>
          </p:cNvPr>
          <p:cNvSpPr txBox="1"/>
          <p:nvPr/>
        </p:nvSpPr>
        <p:spPr>
          <a:xfrm>
            <a:off x="6994152" y="6316987"/>
            <a:ext cx="6094878" cy="369332"/>
          </a:xfrm>
          <a:prstGeom prst="rect">
            <a:avLst/>
          </a:prstGeom>
          <a:noFill/>
        </p:spPr>
        <p:txBody>
          <a:bodyPr wrap="square">
            <a:spAutoFit/>
          </a:bodyPr>
          <a:lstStyle/>
          <a:p>
            <a:r>
              <a:rPr lang="en-US" dirty="0"/>
              <a:t>https://www.jneurosci.org/content/22/23/10106</a:t>
            </a:r>
          </a:p>
        </p:txBody>
      </p:sp>
      <p:pic>
        <p:nvPicPr>
          <p:cNvPr id="2" name="Audio 1">
            <a:hlinkClick r:id="" action="ppaction://media"/>
            <a:extLst>
              <a:ext uri="{FF2B5EF4-FFF2-40B4-BE49-F238E27FC236}">
                <a16:creationId xmlns:a16="http://schemas.microsoft.com/office/drawing/2014/main" id="{19CE9D24-1B3F-4E1E-8286-8AC5F0D4A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5583661"/>
      </p:ext>
    </p:extLst>
  </p:cSld>
  <p:clrMapOvr>
    <a:masterClrMapping/>
  </p:clrMapOvr>
  <mc:AlternateContent xmlns:mc="http://schemas.openxmlformats.org/markup-compatibility/2006">
    <mc:Choice xmlns:p14="http://schemas.microsoft.com/office/powerpoint/2010/main" Requires="p14">
      <p:transition spd="slow" p14:dur="2000" advTm="51977"/>
    </mc:Choice>
    <mc:Fallback>
      <p:transition spd="slow" advTm="5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9F39-127C-4147-BE4E-64AB243AD57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Model Organism: Blue Crab</a:t>
            </a:r>
          </a:p>
        </p:txBody>
      </p:sp>
      <p:pic>
        <p:nvPicPr>
          <p:cNvPr id="4" name="Google Shape;151;p1">
            <a:extLst>
              <a:ext uri="{FF2B5EF4-FFF2-40B4-BE49-F238E27FC236}">
                <a16:creationId xmlns:a16="http://schemas.microsoft.com/office/drawing/2014/main" id="{B3520DB6-B0BC-448B-A15B-E0EA6D1EA2A8}"/>
              </a:ext>
            </a:extLst>
          </p:cNvPr>
          <p:cNvPicPr preferRelativeResize="0">
            <a:picLocks noGrp="1" noChangeAspect="1"/>
          </p:cNvPicPr>
          <p:nvPr>
            <p:ph idx="1"/>
          </p:nvPr>
        </p:nvPicPr>
        <p:blipFill rotWithShape="1">
          <a:blip r:embed="rId4">
            <a:alphaModFix/>
          </a:blip>
          <a:srcRect/>
          <a:stretch/>
        </p:blipFill>
        <p:spPr>
          <a:xfrm>
            <a:off x="5057273" y="1686215"/>
            <a:ext cx="6705606" cy="3796084"/>
          </a:xfrm>
          <a:prstGeom prst="rect">
            <a:avLst/>
          </a:prstGeom>
          <a:noFill/>
          <a:ln>
            <a:noFill/>
          </a:ln>
        </p:spPr>
      </p:pic>
      <p:pic>
        <p:nvPicPr>
          <p:cNvPr id="6" name="Picture 5" descr="A picture containing arthropod, invertebrate, crab&#10;&#10;Description automatically generated">
            <a:extLst>
              <a:ext uri="{FF2B5EF4-FFF2-40B4-BE49-F238E27FC236}">
                <a16:creationId xmlns:a16="http://schemas.microsoft.com/office/drawing/2014/main" id="{B0981508-9284-4899-BC40-F5E7C0ECEA56}"/>
              </a:ext>
            </a:extLst>
          </p:cNvPr>
          <p:cNvPicPr>
            <a:picLocks noChangeAspect="1"/>
          </p:cNvPicPr>
          <p:nvPr/>
        </p:nvPicPr>
        <p:blipFill rotWithShape="1">
          <a:blip r:embed="rId5">
            <a:extLst>
              <a:ext uri="{28A0092B-C50C-407E-A947-70E740481C1C}">
                <a14:useLocalDpi xmlns:a14="http://schemas.microsoft.com/office/drawing/2010/main" val="0"/>
              </a:ext>
            </a:extLst>
          </a:blip>
          <a:srcRect r="13088"/>
          <a:stretch/>
        </p:blipFill>
        <p:spPr>
          <a:xfrm>
            <a:off x="90237" y="2122516"/>
            <a:ext cx="4967036" cy="3810000"/>
          </a:xfrm>
          <a:prstGeom prst="rect">
            <a:avLst/>
          </a:prstGeom>
        </p:spPr>
      </p:pic>
      <p:pic>
        <p:nvPicPr>
          <p:cNvPr id="5" name="Audio 4">
            <a:hlinkClick r:id="" action="ppaction://media"/>
            <a:extLst>
              <a:ext uri="{FF2B5EF4-FFF2-40B4-BE49-F238E27FC236}">
                <a16:creationId xmlns:a16="http://schemas.microsoft.com/office/drawing/2014/main" id="{63E69157-6C1B-4358-B0BA-4756BF2E1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0023184"/>
      </p:ext>
    </p:extLst>
  </p:cSld>
  <p:clrMapOvr>
    <a:masterClrMapping/>
  </p:clrMapOvr>
  <mc:AlternateContent xmlns:mc="http://schemas.openxmlformats.org/markup-compatibility/2006">
    <mc:Choice xmlns:p14="http://schemas.microsoft.com/office/powerpoint/2010/main" Requires="p14">
      <p:transition spd="slow" p14:dur="2000" advTm="119783"/>
    </mc:Choice>
    <mc:Fallback>
      <p:transition spd="slow" advTm="11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4A5A-7F48-46CC-9988-C019941383CD}"/>
              </a:ext>
            </a:extLst>
          </p:cNvPr>
          <p:cNvSpPr>
            <a:spLocks noGrp="1"/>
          </p:cNvSpPr>
          <p:nvPr>
            <p:ph type="title"/>
          </p:nvPr>
        </p:nvSpPr>
        <p:spPr/>
        <p:txBody>
          <a:bodyPr/>
          <a:lstStyle/>
          <a:p>
            <a:endParaRPr lang="en-US"/>
          </a:p>
        </p:txBody>
      </p:sp>
      <p:pic>
        <p:nvPicPr>
          <p:cNvPr id="5" name="Google Shape;131;p1" descr="A picture containing indoor&#10;&#10;Description automatically generated">
            <a:extLst>
              <a:ext uri="{FF2B5EF4-FFF2-40B4-BE49-F238E27FC236}">
                <a16:creationId xmlns:a16="http://schemas.microsoft.com/office/drawing/2014/main" id="{D09855B1-BF70-4D8D-9908-E6A68273D129}"/>
              </a:ext>
            </a:extLst>
          </p:cNvPr>
          <p:cNvPicPr preferRelativeResize="0">
            <a:picLocks noGrp="1"/>
          </p:cNvPicPr>
          <p:nvPr>
            <p:ph idx="1"/>
          </p:nvPr>
        </p:nvPicPr>
        <p:blipFill rotWithShape="1">
          <a:blip r:embed="rId5">
            <a:alphaModFix/>
          </a:blip>
          <a:srcRect/>
          <a:stretch/>
        </p:blipFill>
        <p:spPr>
          <a:xfrm>
            <a:off x="1737922" y="1027906"/>
            <a:ext cx="8418845" cy="5174060"/>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E9A5B20E-34D4-4954-BA54-3706D0132907}"/>
                  </a:ext>
                </a:extLst>
              </p14:cNvPr>
              <p14:cNvContentPartPr/>
              <p14:nvPr>
                <p:extLst>
                  <p:ext uri="{42D2F446-02D8-4167-A562-619A0277C38B}">
                    <p15:isNarration xmlns:p15="http://schemas.microsoft.com/office/powerpoint/2012/main" val="1"/>
                  </p:ext>
                </p:extLst>
              </p14:nvPr>
            </p14:nvContentPartPr>
            <p14:xfrm>
              <a:off x="3228840" y="3144240"/>
              <a:ext cx="858240" cy="1249560"/>
            </p14:xfrm>
          </p:contentPart>
        </mc:Choice>
        <mc:Fallback>
          <p:pic>
            <p:nvPicPr>
              <p:cNvPr id="6" name="Ink 5">
                <a:extLst>
                  <a:ext uri="{FF2B5EF4-FFF2-40B4-BE49-F238E27FC236}">
                    <a16:creationId xmlns:a16="http://schemas.microsoft.com/office/drawing/2014/main" id="{E9A5B20E-34D4-4954-BA54-3706D0132907}"/>
                  </a:ext>
                </a:extLst>
              </p:cNvPr>
              <p:cNvPicPr>
                <a:picLocks noGrp="1" noRot="1" noChangeAspect="1" noMove="1" noResize="1" noEditPoints="1" noAdjustHandles="1" noChangeArrowheads="1" noChangeShapeType="1"/>
              </p:cNvPicPr>
              <p:nvPr/>
            </p:nvPicPr>
            <p:blipFill>
              <a:blip r:embed="rId7"/>
              <a:stretch>
                <a:fillRect/>
              </a:stretch>
            </p:blipFill>
            <p:spPr>
              <a:xfrm>
                <a:off x="3219480" y="3134880"/>
                <a:ext cx="876960" cy="1268280"/>
              </a:xfrm>
              <a:prstGeom prst="rect">
                <a:avLst/>
              </a:prstGeom>
            </p:spPr>
          </p:pic>
        </mc:Fallback>
      </mc:AlternateContent>
      <p:pic>
        <p:nvPicPr>
          <p:cNvPr id="7" name="Audio 6">
            <a:hlinkClick r:id="" action="ppaction://media"/>
            <a:extLst>
              <a:ext uri="{FF2B5EF4-FFF2-40B4-BE49-F238E27FC236}">
                <a16:creationId xmlns:a16="http://schemas.microsoft.com/office/drawing/2014/main" id="{30429F20-B590-4BC9-88E8-32B47CB643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82513434"/>
      </p:ext>
    </p:extLst>
  </p:cSld>
  <p:clrMapOvr>
    <a:masterClrMapping/>
  </p:clrMapOvr>
  <mc:AlternateContent xmlns:mc="http://schemas.openxmlformats.org/markup-compatibility/2006">
    <mc:Choice xmlns:p14="http://schemas.microsoft.com/office/powerpoint/2010/main" Requires="p14">
      <p:transition spd="slow" p14:dur="2000" advTm="51931"/>
    </mc:Choice>
    <mc:Fallback>
      <p:transition spd="slow" advTm="5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6F20-7246-4D0B-A6B6-8EF04DC1695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Control Group: Saline</a:t>
            </a:r>
          </a:p>
        </p:txBody>
      </p:sp>
      <p:pic>
        <p:nvPicPr>
          <p:cNvPr id="4" name="Google Shape;136;p1">
            <a:extLst>
              <a:ext uri="{FF2B5EF4-FFF2-40B4-BE49-F238E27FC236}">
                <a16:creationId xmlns:a16="http://schemas.microsoft.com/office/drawing/2014/main" id="{7DC8BD61-21B1-4A41-9848-524380958DC8}"/>
              </a:ext>
            </a:extLst>
          </p:cNvPr>
          <p:cNvPicPr preferRelativeResize="0">
            <a:picLocks noGrp="1" noChangeAspect="1"/>
          </p:cNvPicPr>
          <p:nvPr>
            <p:ph idx="1"/>
          </p:nvPr>
        </p:nvPicPr>
        <p:blipFill rotWithShape="1">
          <a:blip r:embed="rId4">
            <a:alphaModFix/>
          </a:blip>
          <a:srcRect l="9609" r="20065" b="5597"/>
          <a:stretch/>
        </p:blipFill>
        <p:spPr>
          <a:xfrm>
            <a:off x="6873601" y="-132672"/>
            <a:ext cx="4040568" cy="6625547"/>
          </a:xfrm>
          <a:prstGeom prst="rect">
            <a:avLst/>
          </a:prstGeom>
          <a:noFill/>
          <a:ln>
            <a:noFill/>
          </a:ln>
        </p:spPr>
      </p:pic>
      <p:sp>
        <p:nvSpPr>
          <p:cNvPr id="5" name="TextBox 4">
            <a:extLst>
              <a:ext uri="{FF2B5EF4-FFF2-40B4-BE49-F238E27FC236}">
                <a16:creationId xmlns:a16="http://schemas.microsoft.com/office/drawing/2014/main" id="{DCCA23F5-B1AF-4A4C-B2F4-ABE6C7A75F2B}"/>
              </a:ext>
            </a:extLst>
          </p:cNvPr>
          <p:cNvSpPr txBox="1"/>
          <p:nvPr/>
        </p:nvSpPr>
        <p:spPr>
          <a:xfrm>
            <a:off x="9908771" y="6431114"/>
            <a:ext cx="657552" cy="369332"/>
          </a:xfrm>
          <a:prstGeom prst="rect">
            <a:avLst/>
          </a:prstGeom>
          <a:noFill/>
        </p:spPr>
        <p:txBody>
          <a:bodyPr wrap="none" rtlCol="0">
            <a:spAutoFit/>
          </a:bodyPr>
          <a:lstStyle/>
          <a:p>
            <a:r>
              <a:rPr lang="en-US" dirty="0"/>
              <a:t>2 sec</a:t>
            </a:r>
          </a:p>
        </p:txBody>
      </p:sp>
      <p:sp>
        <p:nvSpPr>
          <p:cNvPr id="6" name="TextBox 5">
            <a:extLst>
              <a:ext uri="{FF2B5EF4-FFF2-40B4-BE49-F238E27FC236}">
                <a16:creationId xmlns:a16="http://schemas.microsoft.com/office/drawing/2014/main" id="{F8C56793-E238-4D71-A2C5-DC1F4BFB318C}"/>
              </a:ext>
            </a:extLst>
          </p:cNvPr>
          <p:cNvSpPr txBox="1"/>
          <p:nvPr/>
        </p:nvSpPr>
        <p:spPr>
          <a:xfrm>
            <a:off x="1693467" y="1690688"/>
            <a:ext cx="3440365" cy="452431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Saline</a:t>
            </a:r>
          </a:p>
          <a:p>
            <a:r>
              <a:rPr lang="en-US" sz="3200" dirty="0">
                <a:latin typeface="Times New Roman" panose="02020603050405020304" pitchFamily="18" charset="0"/>
                <a:cs typeface="Times New Roman" panose="02020603050405020304" pitchFamily="18" charset="0"/>
              </a:rPr>
              <a:t>	solution changed</a:t>
            </a:r>
          </a:p>
          <a:p>
            <a:r>
              <a:rPr lang="en-US" sz="3200" dirty="0">
                <a:latin typeface="Times New Roman" panose="02020603050405020304" pitchFamily="18" charset="0"/>
                <a:cs typeface="Times New Roman" panose="02020603050405020304" pitchFamily="18" charset="0"/>
              </a:rPr>
              <a:t>	exercised 20x</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Saline</a:t>
            </a:r>
          </a:p>
          <a:p>
            <a:r>
              <a:rPr lang="en-US" sz="3200" dirty="0">
                <a:latin typeface="Times New Roman" panose="02020603050405020304" pitchFamily="18" charset="0"/>
                <a:cs typeface="Times New Roman" panose="02020603050405020304" pitchFamily="18" charset="0"/>
              </a:rPr>
              <a:t>	solution changed</a:t>
            </a:r>
          </a:p>
          <a:p>
            <a:r>
              <a:rPr lang="en-US" sz="3200" dirty="0">
                <a:latin typeface="Times New Roman" panose="02020603050405020304" pitchFamily="18" charset="0"/>
                <a:cs typeface="Times New Roman" panose="02020603050405020304" pitchFamily="18" charset="0"/>
              </a:rPr>
              <a:t>	exercised 20x</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Saline</a:t>
            </a:r>
          </a:p>
        </p:txBody>
      </p:sp>
      <p:pic>
        <p:nvPicPr>
          <p:cNvPr id="7" name="Audio 6">
            <a:hlinkClick r:id="" action="ppaction://media"/>
            <a:extLst>
              <a:ext uri="{FF2B5EF4-FFF2-40B4-BE49-F238E27FC236}">
                <a16:creationId xmlns:a16="http://schemas.microsoft.com/office/drawing/2014/main" id="{20939472-A7F7-43F3-9CEB-2D2C684CD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4784298"/>
      </p:ext>
    </p:extLst>
  </p:cSld>
  <p:clrMapOvr>
    <a:masterClrMapping/>
  </p:clrMapOvr>
  <mc:AlternateContent xmlns:mc="http://schemas.openxmlformats.org/markup-compatibility/2006">
    <mc:Choice xmlns:p14="http://schemas.microsoft.com/office/powerpoint/2010/main" Requires="p14">
      <p:transition spd="slow" p14:dur="2000" advTm="75590"/>
    </mc:Choice>
    <mc:Fallback>
      <p:transition spd="slow" advTm="7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5795-E45E-4BCB-B14E-BE57CB7C180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100mM 4-AP</a:t>
            </a:r>
          </a:p>
        </p:txBody>
      </p:sp>
      <p:pic>
        <p:nvPicPr>
          <p:cNvPr id="4" name="Google Shape;137;p1">
            <a:extLst>
              <a:ext uri="{FF2B5EF4-FFF2-40B4-BE49-F238E27FC236}">
                <a16:creationId xmlns:a16="http://schemas.microsoft.com/office/drawing/2014/main" id="{EB3B706B-B948-404C-ACD1-6ADAE9BA3510}"/>
              </a:ext>
            </a:extLst>
          </p:cNvPr>
          <p:cNvPicPr preferRelativeResize="0">
            <a:picLocks noGrp="1" noChangeAspect="1"/>
          </p:cNvPicPr>
          <p:nvPr>
            <p:ph idx="1"/>
          </p:nvPr>
        </p:nvPicPr>
        <p:blipFill rotWithShape="1">
          <a:blip r:embed="rId4">
            <a:alphaModFix/>
          </a:blip>
          <a:srcRect l="7054" r="17579" b="7857"/>
          <a:stretch/>
        </p:blipFill>
        <p:spPr>
          <a:xfrm>
            <a:off x="6524963" y="-452736"/>
            <a:ext cx="4734215" cy="6945611"/>
          </a:xfrm>
          <a:prstGeom prst="rect">
            <a:avLst/>
          </a:prstGeom>
          <a:noFill/>
          <a:ln>
            <a:noFill/>
          </a:ln>
        </p:spPr>
      </p:pic>
      <p:sp>
        <p:nvSpPr>
          <p:cNvPr id="5" name="TextBox 4">
            <a:extLst>
              <a:ext uri="{FF2B5EF4-FFF2-40B4-BE49-F238E27FC236}">
                <a16:creationId xmlns:a16="http://schemas.microsoft.com/office/drawing/2014/main" id="{F38878F7-8B5A-49B2-8A01-C0406F88CCF1}"/>
              </a:ext>
            </a:extLst>
          </p:cNvPr>
          <p:cNvSpPr txBox="1"/>
          <p:nvPr/>
        </p:nvSpPr>
        <p:spPr>
          <a:xfrm>
            <a:off x="10025149" y="6492875"/>
            <a:ext cx="657552" cy="369332"/>
          </a:xfrm>
          <a:prstGeom prst="rect">
            <a:avLst/>
          </a:prstGeom>
          <a:noFill/>
        </p:spPr>
        <p:txBody>
          <a:bodyPr wrap="none" rtlCol="0">
            <a:spAutoFit/>
          </a:bodyPr>
          <a:lstStyle/>
          <a:p>
            <a:r>
              <a:rPr lang="en-US" dirty="0"/>
              <a:t>2 sec</a:t>
            </a:r>
          </a:p>
        </p:txBody>
      </p:sp>
      <p:sp>
        <p:nvSpPr>
          <p:cNvPr id="6" name="TextBox 5">
            <a:extLst>
              <a:ext uri="{FF2B5EF4-FFF2-40B4-BE49-F238E27FC236}">
                <a16:creationId xmlns:a16="http://schemas.microsoft.com/office/drawing/2014/main" id="{CD1C6962-7EF3-4C13-AF7B-601EB94995A1}"/>
              </a:ext>
            </a:extLst>
          </p:cNvPr>
          <p:cNvSpPr txBox="1"/>
          <p:nvPr/>
        </p:nvSpPr>
        <p:spPr>
          <a:xfrm>
            <a:off x="838200" y="1599228"/>
            <a:ext cx="4950394" cy="4893647"/>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Saline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solution changed to 100mM 4-AP</a:t>
            </a:r>
          </a:p>
          <a:p>
            <a:r>
              <a:rPr lang="en-US" sz="2400" dirty="0">
                <a:latin typeface="Times New Roman" panose="02020603050405020304" pitchFamily="18" charset="0"/>
                <a:cs typeface="Times New Roman" panose="02020603050405020304" pitchFamily="18" charset="0"/>
              </a:rPr>
              <a:t>	waited 10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 100mM 4-AP</a:t>
            </a:r>
          </a:p>
          <a:p>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solution changed to saline washout</a:t>
            </a:r>
          </a:p>
          <a:p>
            <a:r>
              <a:rPr lang="en-US" sz="2400" dirty="0">
                <a:latin typeface="Times New Roman" panose="02020603050405020304" pitchFamily="18" charset="0"/>
                <a:cs typeface="Times New Roman" panose="02020603050405020304" pitchFamily="18" charset="0"/>
              </a:rPr>
              <a:t>	waited 10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Saline wash</a:t>
            </a:r>
          </a:p>
        </p:txBody>
      </p:sp>
      <p:pic>
        <p:nvPicPr>
          <p:cNvPr id="3" name="Audio 2">
            <a:hlinkClick r:id="" action="ppaction://media"/>
            <a:extLst>
              <a:ext uri="{FF2B5EF4-FFF2-40B4-BE49-F238E27FC236}">
                <a16:creationId xmlns:a16="http://schemas.microsoft.com/office/drawing/2014/main" id="{21187741-D607-4E07-8575-04554E787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3748247"/>
      </p:ext>
    </p:extLst>
  </p:cSld>
  <p:clrMapOvr>
    <a:masterClrMapping/>
  </p:clrMapOvr>
  <mc:AlternateContent xmlns:mc="http://schemas.openxmlformats.org/markup-compatibility/2006">
    <mc:Choice xmlns:p14="http://schemas.microsoft.com/office/powerpoint/2010/main" Requires="p14">
      <p:transition spd="slow" p14:dur="2000" advTm="90328"/>
    </mc:Choice>
    <mc:Fallback>
      <p:transition spd="slow" advTm="9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5795-E45E-4BCB-B14E-BE57CB7C180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50mM TEA</a:t>
            </a:r>
          </a:p>
        </p:txBody>
      </p:sp>
      <p:sp>
        <p:nvSpPr>
          <p:cNvPr id="5" name="TextBox 4">
            <a:extLst>
              <a:ext uri="{FF2B5EF4-FFF2-40B4-BE49-F238E27FC236}">
                <a16:creationId xmlns:a16="http://schemas.microsoft.com/office/drawing/2014/main" id="{F38878F7-8B5A-49B2-8A01-C0406F88CCF1}"/>
              </a:ext>
            </a:extLst>
          </p:cNvPr>
          <p:cNvSpPr txBox="1"/>
          <p:nvPr/>
        </p:nvSpPr>
        <p:spPr>
          <a:xfrm>
            <a:off x="10025149" y="6492875"/>
            <a:ext cx="657552" cy="369332"/>
          </a:xfrm>
          <a:prstGeom prst="rect">
            <a:avLst/>
          </a:prstGeom>
          <a:noFill/>
        </p:spPr>
        <p:txBody>
          <a:bodyPr wrap="none" rtlCol="0">
            <a:spAutoFit/>
          </a:bodyPr>
          <a:lstStyle/>
          <a:p>
            <a:r>
              <a:rPr lang="en-US" dirty="0"/>
              <a:t>2 sec</a:t>
            </a:r>
          </a:p>
        </p:txBody>
      </p:sp>
      <p:sp>
        <p:nvSpPr>
          <p:cNvPr id="6" name="TextBox 5">
            <a:extLst>
              <a:ext uri="{FF2B5EF4-FFF2-40B4-BE49-F238E27FC236}">
                <a16:creationId xmlns:a16="http://schemas.microsoft.com/office/drawing/2014/main" id="{CD1C6962-7EF3-4C13-AF7B-601EB94995A1}"/>
              </a:ext>
            </a:extLst>
          </p:cNvPr>
          <p:cNvSpPr txBox="1"/>
          <p:nvPr/>
        </p:nvSpPr>
        <p:spPr>
          <a:xfrm>
            <a:off x="838200" y="1599228"/>
            <a:ext cx="4950394" cy="4893647"/>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Saline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solution changed to 50mM TEA</a:t>
            </a:r>
          </a:p>
          <a:p>
            <a:r>
              <a:rPr lang="en-US" sz="2400" dirty="0">
                <a:latin typeface="Times New Roman" panose="02020603050405020304" pitchFamily="18" charset="0"/>
                <a:cs typeface="Times New Roman" panose="02020603050405020304" pitchFamily="18" charset="0"/>
              </a:rPr>
              <a:t>	waited 20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 50mM TEA</a:t>
            </a:r>
          </a:p>
          <a:p>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solution changed to saline washout</a:t>
            </a:r>
          </a:p>
          <a:p>
            <a:r>
              <a:rPr lang="en-US" sz="2400" dirty="0">
                <a:latin typeface="Times New Roman" panose="02020603050405020304" pitchFamily="18" charset="0"/>
                <a:cs typeface="Times New Roman" panose="02020603050405020304" pitchFamily="18" charset="0"/>
              </a:rPr>
              <a:t>	waited 20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Saline wash</a:t>
            </a:r>
          </a:p>
        </p:txBody>
      </p:sp>
      <p:pic>
        <p:nvPicPr>
          <p:cNvPr id="3" name="Picture 2">
            <a:extLst>
              <a:ext uri="{FF2B5EF4-FFF2-40B4-BE49-F238E27FC236}">
                <a16:creationId xmlns:a16="http://schemas.microsoft.com/office/drawing/2014/main" id="{8B4DBCA6-3A6A-4C00-8F29-5C588EFE9B9E}"/>
              </a:ext>
            </a:extLst>
          </p:cNvPr>
          <p:cNvPicPr>
            <a:picLocks noChangeAspect="1"/>
          </p:cNvPicPr>
          <p:nvPr/>
        </p:nvPicPr>
        <p:blipFill>
          <a:blip r:embed="rId4"/>
          <a:stretch>
            <a:fillRect/>
          </a:stretch>
        </p:blipFill>
        <p:spPr>
          <a:xfrm>
            <a:off x="6601528" y="-83762"/>
            <a:ext cx="4752272" cy="6632957"/>
          </a:xfrm>
          <a:prstGeom prst="rect">
            <a:avLst/>
          </a:prstGeom>
        </p:spPr>
      </p:pic>
      <p:pic>
        <p:nvPicPr>
          <p:cNvPr id="4" name="Audio 3">
            <a:hlinkClick r:id="" action="ppaction://media"/>
            <a:extLst>
              <a:ext uri="{FF2B5EF4-FFF2-40B4-BE49-F238E27FC236}">
                <a16:creationId xmlns:a16="http://schemas.microsoft.com/office/drawing/2014/main" id="{4B2AE98B-B67E-4CF9-9AC0-3623BD278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4697989"/>
      </p:ext>
    </p:extLst>
  </p:cSld>
  <p:clrMapOvr>
    <a:masterClrMapping/>
  </p:clrMapOvr>
  <mc:AlternateContent xmlns:mc="http://schemas.openxmlformats.org/markup-compatibility/2006">
    <mc:Choice xmlns:p14="http://schemas.microsoft.com/office/powerpoint/2010/main" Requires="p14">
      <p:transition spd="slow" p14:dur="2000" advTm="62912"/>
    </mc:Choice>
    <mc:Fallback>
      <p:transition spd="slow" advTm="6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F7499-A892-4C88-829A-83FAE6C0C85D}"/>
              </a:ext>
            </a:extLst>
          </p:cNvPr>
          <p:cNvSpPr>
            <a:spLocks noGrp="1"/>
          </p:cNvSpPr>
          <p:nvPr>
            <p:ph type="title"/>
          </p:nvPr>
        </p:nvSpPr>
        <p:spPr>
          <a:xfrm>
            <a:off x="1144506" y="457201"/>
            <a:ext cx="6743698" cy="1556870"/>
          </a:xfrm>
        </p:spPr>
        <p:txBody>
          <a:bodyPr anchor="b">
            <a:normAutofit/>
          </a:bodyPr>
          <a:lstStyle/>
          <a:p>
            <a:r>
              <a:rPr lang="en-US" dirty="0">
                <a:latin typeface="Times New Roman" panose="02020603050405020304" pitchFamily="18" charset="0"/>
                <a:cs typeface="Times New Roman" panose="02020603050405020304" pitchFamily="18" charset="0"/>
              </a:rPr>
              <a:t>Introductions</a:t>
            </a:r>
          </a:p>
        </p:txBody>
      </p:sp>
      <p:sp>
        <p:nvSpPr>
          <p:cNvPr id="3" name="Content Placeholder 2">
            <a:extLst>
              <a:ext uri="{FF2B5EF4-FFF2-40B4-BE49-F238E27FC236}">
                <a16:creationId xmlns:a16="http://schemas.microsoft.com/office/drawing/2014/main" id="{B28D91E9-762D-405B-93C3-4ED4F848FEA7}"/>
              </a:ext>
            </a:extLst>
          </p:cNvPr>
          <p:cNvSpPr>
            <a:spLocks noGrp="1"/>
          </p:cNvSpPr>
          <p:nvPr>
            <p:ph idx="1"/>
          </p:nvPr>
        </p:nvSpPr>
        <p:spPr>
          <a:xfrm>
            <a:off x="1144505" y="2277036"/>
            <a:ext cx="6743700" cy="3461155"/>
          </a:xfrm>
        </p:spPr>
        <p:txBody>
          <a:bodyPr>
            <a:normAutofit lnSpcReduction="10000"/>
          </a:bodyPr>
          <a:lstStyle/>
          <a:p>
            <a:r>
              <a:rPr lang="en-US" sz="2000" dirty="0">
                <a:latin typeface="Times New Roman" panose="02020603050405020304" pitchFamily="18" charset="0"/>
                <a:cs typeface="Times New Roman" panose="02020603050405020304" pitchFamily="18" charset="0"/>
              </a:rPr>
              <a:t>My name is Hannah Tanner.</a:t>
            </a:r>
          </a:p>
          <a:p>
            <a:r>
              <a:rPr lang="en-US" sz="2000" dirty="0">
                <a:latin typeface="Times New Roman" panose="02020603050405020304" pitchFamily="18" charset="0"/>
                <a:cs typeface="Times New Roman" panose="02020603050405020304" pitchFamily="18" charset="0"/>
              </a:rPr>
              <a:t>From Kentucky.</a:t>
            </a:r>
          </a:p>
          <a:p>
            <a:r>
              <a:rPr lang="en-US" sz="2000" dirty="0">
                <a:latin typeface="Times New Roman" panose="02020603050405020304" pitchFamily="18" charset="0"/>
                <a:cs typeface="Times New Roman" panose="02020603050405020304" pitchFamily="18" charset="0"/>
              </a:rPr>
              <a:t>Student at Eastern Kentucky University.</a:t>
            </a:r>
          </a:p>
          <a:p>
            <a:pPr lvl="1"/>
            <a:r>
              <a:rPr lang="en-US" sz="2000" dirty="0">
                <a:latin typeface="Times New Roman" panose="02020603050405020304" pitchFamily="18" charset="0"/>
                <a:cs typeface="Times New Roman" panose="02020603050405020304" pitchFamily="18" charset="0"/>
              </a:rPr>
              <a:t>Major in Biomedical Sciences (concentration: Pre-Medicine)</a:t>
            </a:r>
          </a:p>
          <a:p>
            <a:pPr lvl="1"/>
            <a:r>
              <a:rPr lang="en-US" sz="2000" dirty="0">
                <a:latin typeface="Times New Roman" panose="02020603050405020304" pitchFamily="18" charset="0"/>
                <a:cs typeface="Times New Roman" panose="02020603050405020304" pitchFamily="18" charset="0"/>
              </a:rPr>
              <a:t>Major in Psychology (concentration: Brain and Cognitive Sciences)</a:t>
            </a:r>
          </a:p>
          <a:p>
            <a:pPr lvl="1"/>
            <a:r>
              <a:rPr lang="en-US" sz="2000" dirty="0">
                <a:latin typeface="Times New Roman" panose="02020603050405020304" pitchFamily="18" charset="0"/>
                <a:cs typeface="Times New Roman" panose="02020603050405020304" pitchFamily="18" charset="0"/>
              </a:rPr>
              <a:t>Minor in Chemistry</a:t>
            </a:r>
          </a:p>
          <a:p>
            <a:r>
              <a:rPr lang="en-US" sz="2000" dirty="0">
                <a:latin typeface="Times New Roman" panose="02020603050405020304" pitchFamily="18" charset="0"/>
                <a:cs typeface="Times New Roman" panose="02020603050405020304" pitchFamily="18" charset="0"/>
              </a:rPr>
              <a:t>Home Health Care.</a:t>
            </a:r>
          </a:p>
          <a:p>
            <a:r>
              <a:rPr lang="en-US" sz="2000" dirty="0">
                <a:latin typeface="Times New Roman" panose="02020603050405020304" pitchFamily="18" charset="0"/>
                <a:cs typeface="Times New Roman" panose="02020603050405020304" pitchFamily="18" charset="0"/>
              </a:rPr>
              <a:t>Research in Dr. Coopers lab summer 2021.</a:t>
            </a:r>
          </a:p>
        </p:txBody>
      </p:sp>
      <p:pic>
        <p:nvPicPr>
          <p:cNvPr id="7" name="Picture 6" descr="A person taking a selfie&#10;&#10;Description automatically generated">
            <a:extLst>
              <a:ext uri="{FF2B5EF4-FFF2-40B4-BE49-F238E27FC236}">
                <a16:creationId xmlns:a16="http://schemas.microsoft.com/office/drawing/2014/main" id="{41BE0D5E-ADD5-4904-9E7D-93D43F7D3BF9}"/>
              </a:ext>
            </a:extLst>
          </p:cNvPr>
          <p:cNvPicPr>
            <a:picLocks noChangeAspect="1"/>
          </p:cNvPicPr>
          <p:nvPr/>
        </p:nvPicPr>
        <p:blipFill rotWithShape="1">
          <a:blip r:embed="rId4">
            <a:extLst>
              <a:ext uri="{28A0092B-C50C-407E-A947-70E740481C1C}">
                <a14:useLocalDpi xmlns:a14="http://schemas.microsoft.com/office/drawing/2010/main" val="0"/>
              </a:ext>
            </a:extLst>
          </a:blip>
          <a:srcRect t="16375" r="-1" b="32874"/>
          <a:stretch/>
        </p:blipFill>
        <p:spPr>
          <a:xfrm>
            <a:off x="8167456" y="516835"/>
            <a:ext cx="3302964" cy="3302964"/>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5" name="Picture 4" descr="Logo, company name&#10;&#10;Description automatically generated">
            <a:extLst>
              <a:ext uri="{FF2B5EF4-FFF2-40B4-BE49-F238E27FC236}">
                <a16:creationId xmlns:a16="http://schemas.microsoft.com/office/drawing/2014/main" id="{3D13397B-4D35-490B-BD8D-C9205E84F3A5}"/>
              </a:ext>
            </a:extLst>
          </p:cNvPr>
          <p:cNvPicPr>
            <a:picLocks noChangeAspect="1"/>
          </p:cNvPicPr>
          <p:nvPr/>
        </p:nvPicPr>
        <p:blipFill rotWithShape="1">
          <a:blip r:embed="rId5">
            <a:extLst>
              <a:ext uri="{28A0092B-C50C-407E-A947-70E740481C1C}">
                <a14:useLocalDpi xmlns:a14="http://schemas.microsoft.com/office/drawing/2010/main" val="0"/>
              </a:ext>
            </a:extLst>
          </a:blip>
          <a:srcRect r="-5" b="-5"/>
          <a:stretch/>
        </p:blipFill>
        <p:spPr>
          <a:xfrm>
            <a:off x="8443435" y="4007613"/>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20"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3139A59-8D05-4327-BD68-CB0F4B951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16047478"/>
      </p:ext>
    </p:extLst>
  </p:cSld>
  <p:clrMapOvr>
    <a:masterClrMapping/>
  </p:clrMapOvr>
  <mc:AlternateContent xmlns:mc="http://schemas.openxmlformats.org/markup-compatibility/2006">
    <mc:Choice xmlns:p14="http://schemas.microsoft.com/office/powerpoint/2010/main" Requires="p14">
      <p:transition spd="slow" p14:dur="2000" advTm="43440"/>
    </mc:Choice>
    <mc:Fallback>
      <p:transition spd="slow" advTm="4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5795-E45E-4BCB-B14E-BE57CB7C180C}"/>
              </a:ext>
            </a:extLst>
          </p:cNvPr>
          <p:cNvSpPr>
            <a:spLocks noGrp="1"/>
          </p:cNvSpPr>
          <p:nvPr>
            <p:ph type="title"/>
          </p:nvPr>
        </p:nvSpPr>
        <p:spPr>
          <a:xfrm>
            <a:off x="0" y="364634"/>
            <a:ext cx="10515600" cy="1325563"/>
          </a:xfrm>
        </p:spPr>
        <p:txBody>
          <a:bodyPr/>
          <a:lstStyle/>
          <a:p>
            <a:r>
              <a:rPr lang="en-US" dirty="0">
                <a:latin typeface="Times New Roman" panose="02020603050405020304" pitchFamily="18" charset="0"/>
                <a:cs typeface="Times New Roman" panose="02020603050405020304" pitchFamily="18" charset="0"/>
              </a:rPr>
              <a:t>50mM TEA and 100mM 4-AP</a:t>
            </a:r>
          </a:p>
        </p:txBody>
      </p:sp>
      <p:sp>
        <p:nvSpPr>
          <p:cNvPr id="5" name="TextBox 4">
            <a:extLst>
              <a:ext uri="{FF2B5EF4-FFF2-40B4-BE49-F238E27FC236}">
                <a16:creationId xmlns:a16="http://schemas.microsoft.com/office/drawing/2014/main" id="{F38878F7-8B5A-49B2-8A01-C0406F88CCF1}"/>
              </a:ext>
            </a:extLst>
          </p:cNvPr>
          <p:cNvSpPr txBox="1"/>
          <p:nvPr/>
        </p:nvSpPr>
        <p:spPr>
          <a:xfrm>
            <a:off x="10025149" y="6492875"/>
            <a:ext cx="657552" cy="369332"/>
          </a:xfrm>
          <a:prstGeom prst="rect">
            <a:avLst/>
          </a:prstGeom>
          <a:noFill/>
        </p:spPr>
        <p:txBody>
          <a:bodyPr wrap="none" rtlCol="0">
            <a:spAutoFit/>
          </a:bodyPr>
          <a:lstStyle/>
          <a:p>
            <a:r>
              <a:rPr lang="en-US" dirty="0"/>
              <a:t>2 sec</a:t>
            </a:r>
          </a:p>
        </p:txBody>
      </p:sp>
      <p:sp>
        <p:nvSpPr>
          <p:cNvPr id="6" name="TextBox 5">
            <a:extLst>
              <a:ext uri="{FF2B5EF4-FFF2-40B4-BE49-F238E27FC236}">
                <a16:creationId xmlns:a16="http://schemas.microsoft.com/office/drawing/2014/main" id="{CD1C6962-7EF3-4C13-AF7B-601EB94995A1}"/>
              </a:ext>
            </a:extLst>
          </p:cNvPr>
          <p:cNvSpPr txBox="1"/>
          <p:nvPr/>
        </p:nvSpPr>
        <p:spPr>
          <a:xfrm>
            <a:off x="403710" y="1553390"/>
            <a:ext cx="6904326" cy="4893647"/>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Saline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solution changed to 50mM TEA and 100mM 4-AP</a:t>
            </a:r>
          </a:p>
          <a:p>
            <a:r>
              <a:rPr lang="en-US" sz="2400" dirty="0">
                <a:latin typeface="Times New Roman" panose="02020603050405020304" pitchFamily="18" charset="0"/>
                <a:cs typeface="Times New Roman" panose="02020603050405020304" pitchFamily="18" charset="0"/>
              </a:rPr>
              <a:t>	waited 20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 50mM TEA and 100mM 4-AP</a:t>
            </a:r>
          </a:p>
          <a:p>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solution changed to saline washout</a:t>
            </a:r>
          </a:p>
          <a:p>
            <a:r>
              <a:rPr lang="en-US" sz="2400" dirty="0">
                <a:latin typeface="Times New Roman" panose="02020603050405020304" pitchFamily="18" charset="0"/>
                <a:cs typeface="Times New Roman" panose="02020603050405020304" pitchFamily="18" charset="0"/>
              </a:rPr>
              <a:t>	waited 20 minutes</a:t>
            </a:r>
          </a:p>
          <a:p>
            <a:r>
              <a:rPr lang="en-US" sz="2400" dirty="0">
                <a:latin typeface="Times New Roman" panose="02020603050405020304" pitchFamily="18" charset="0"/>
                <a:cs typeface="Times New Roman" panose="02020603050405020304" pitchFamily="18" charset="0"/>
              </a:rPr>
              <a:t>	exercised 20x</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Saline wash</a:t>
            </a:r>
          </a:p>
        </p:txBody>
      </p:sp>
      <p:pic>
        <p:nvPicPr>
          <p:cNvPr id="4" name="Picture 3">
            <a:extLst>
              <a:ext uri="{FF2B5EF4-FFF2-40B4-BE49-F238E27FC236}">
                <a16:creationId xmlns:a16="http://schemas.microsoft.com/office/drawing/2014/main" id="{0E0BA0A6-BEBF-4435-B476-E1CF72E0E539}"/>
              </a:ext>
            </a:extLst>
          </p:cNvPr>
          <p:cNvPicPr>
            <a:picLocks noChangeAspect="1"/>
          </p:cNvPicPr>
          <p:nvPr/>
        </p:nvPicPr>
        <p:blipFill>
          <a:blip r:embed="rId4"/>
          <a:stretch>
            <a:fillRect/>
          </a:stretch>
        </p:blipFill>
        <p:spPr>
          <a:xfrm>
            <a:off x="7144614" y="0"/>
            <a:ext cx="4054191" cy="6492803"/>
          </a:xfrm>
          <a:prstGeom prst="rect">
            <a:avLst/>
          </a:prstGeom>
        </p:spPr>
      </p:pic>
      <p:pic>
        <p:nvPicPr>
          <p:cNvPr id="3" name="Audio 2">
            <a:hlinkClick r:id="" action="ppaction://media"/>
            <a:extLst>
              <a:ext uri="{FF2B5EF4-FFF2-40B4-BE49-F238E27FC236}">
                <a16:creationId xmlns:a16="http://schemas.microsoft.com/office/drawing/2014/main" id="{DE170148-BD29-47B3-BC3A-E4484E531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89863479"/>
      </p:ext>
    </p:extLst>
  </p:cSld>
  <p:clrMapOvr>
    <a:masterClrMapping/>
  </p:clrMapOvr>
  <mc:AlternateContent xmlns:mc="http://schemas.openxmlformats.org/markup-compatibility/2006">
    <mc:Choice xmlns:p14="http://schemas.microsoft.com/office/powerpoint/2010/main" Requires="p14">
      <p:transition spd="slow" p14:dur="2000" advTm="51251"/>
    </mc:Choice>
    <mc:Fallback>
      <p:transition spd="slow" advTm="5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360C-F08A-421F-93B4-9FC663F74B9D}"/>
              </a:ext>
            </a:extLst>
          </p:cNvPr>
          <p:cNvSpPr>
            <a:spLocks noGrp="1"/>
          </p:cNvSpPr>
          <p:nvPr>
            <p:ph type="title"/>
          </p:nvPr>
        </p:nvSpPr>
        <p:spPr>
          <a:xfrm>
            <a:off x="5576455" y="248746"/>
            <a:ext cx="10515600" cy="1325563"/>
          </a:xfrm>
        </p:spPr>
        <p:txBody>
          <a:bodyPr>
            <a:normAutofit/>
          </a:bodyPr>
          <a:lstStyle/>
          <a:p>
            <a:r>
              <a:rPr lang="en-US" sz="6000" dirty="0">
                <a:latin typeface="Times New Roman" panose="02020603050405020304" pitchFamily="18" charset="0"/>
                <a:cs typeface="Times New Roman" panose="02020603050405020304" pitchFamily="18" charset="0"/>
              </a:rPr>
              <a:t>Counting</a:t>
            </a:r>
          </a:p>
        </p:txBody>
      </p:sp>
      <p:pic>
        <p:nvPicPr>
          <p:cNvPr id="4" name="Google Shape;152;p1" descr="Chart&#10;&#10;Description automatically generated with low confidence">
            <a:extLst>
              <a:ext uri="{FF2B5EF4-FFF2-40B4-BE49-F238E27FC236}">
                <a16:creationId xmlns:a16="http://schemas.microsoft.com/office/drawing/2014/main" id="{79BAC13B-2FC8-4E64-BF0D-FED32513A7A5}"/>
              </a:ext>
            </a:extLst>
          </p:cNvPr>
          <p:cNvPicPr preferRelativeResize="0">
            <a:picLocks noGrp="1"/>
          </p:cNvPicPr>
          <p:nvPr>
            <p:ph idx="1"/>
          </p:nvPr>
        </p:nvPicPr>
        <p:blipFill rotWithShape="1">
          <a:blip r:embed="rId4">
            <a:alphaModFix/>
          </a:blip>
          <a:srcRect/>
          <a:stretch/>
        </p:blipFill>
        <p:spPr>
          <a:xfrm>
            <a:off x="490087" y="0"/>
            <a:ext cx="4763557" cy="6850626"/>
          </a:xfrm>
          <a:prstGeom prst="rect">
            <a:avLst/>
          </a:prstGeom>
          <a:noFill/>
          <a:ln>
            <a:noFill/>
          </a:ln>
        </p:spPr>
      </p:pic>
      <p:pic>
        <p:nvPicPr>
          <p:cNvPr id="6" name="Picture 5">
            <a:extLst>
              <a:ext uri="{FF2B5EF4-FFF2-40B4-BE49-F238E27FC236}">
                <a16:creationId xmlns:a16="http://schemas.microsoft.com/office/drawing/2014/main" id="{BB10E477-1905-4A7A-AF80-1AA73D6EBC6A}"/>
              </a:ext>
            </a:extLst>
          </p:cNvPr>
          <p:cNvPicPr>
            <a:picLocks noChangeAspect="1"/>
          </p:cNvPicPr>
          <p:nvPr/>
        </p:nvPicPr>
        <p:blipFill>
          <a:blip r:embed="rId5"/>
          <a:stretch>
            <a:fillRect/>
          </a:stretch>
        </p:blipFill>
        <p:spPr>
          <a:xfrm>
            <a:off x="5253644" y="1732297"/>
            <a:ext cx="6554610" cy="3386031"/>
          </a:xfrm>
          <a:prstGeom prst="rect">
            <a:avLst/>
          </a:prstGeom>
        </p:spPr>
      </p:pic>
      <p:pic>
        <p:nvPicPr>
          <p:cNvPr id="3" name="Audio 2">
            <a:hlinkClick r:id="" action="ppaction://media"/>
            <a:extLst>
              <a:ext uri="{FF2B5EF4-FFF2-40B4-BE49-F238E27FC236}">
                <a16:creationId xmlns:a16="http://schemas.microsoft.com/office/drawing/2014/main" id="{E2557F79-9323-4FA6-8018-D9FE0BB4D3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1742667"/>
      </p:ext>
    </p:extLst>
  </p:cSld>
  <p:clrMapOvr>
    <a:masterClrMapping/>
  </p:clrMapOvr>
  <mc:AlternateContent xmlns:mc="http://schemas.openxmlformats.org/markup-compatibility/2006">
    <mc:Choice xmlns:p14="http://schemas.microsoft.com/office/powerpoint/2010/main" Requires="p14">
      <p:transition spd="slow" p14:dur="2000" advTm="96558"/>
    </mc:Choice>
    <mc:Fallback>
      <p:transition spd="slow" advTm="9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93662-1B09-4A2F-9CF0-6D03A1749EEE}"/>
              </a:ext>
            </a:extLst>
          </p:cNvPr>
          <p:cNvPicPr>
            <a:picLocks noChangeAspect="1"/>
          </p:cNvPicPr>
          <p:nvPr/>
        </p:nvPicPr>
        <p:blipFill>
          <a:blip r:embed="rId4"/>
          <a:stretch>
            <a:fillRect/>
          </a:stretch>
        </p:blipFill>
        <p:spPr>
          <a:xfrm>
            <a:off x="0" y="1424898"/>
            <a:ext cx="12192000" cy="5162090"/>
          </a:xfrm>
          <a:prstGeom prst="rect">
            <a:avLst/>
          </a:prstGeom>
        </p:spPr>
      </p:pic>
      <p:sp>
        <p:nvSpPr>
          <p:cNvPr id="4" name="TextBox 3">
            <a:extLst>
              <a:ext uri="{FF2B5EF4-FFF2-40B4-BE49-F238E27FC236}">
                <a16:creationId xmlns:a16="http://schemas.microsoft.com/office/drawing/2014/main" id="{91CF6105-9439-4B2E-A2C7-174F5B4ABF7A}"/>
              </a:ext>
            </a:extLst>
          </p:cNvPr>
          <p:cNvSpPr txBox="1"/>
          <p:nvPr/>
        </p:nvSpPr>
        <p:spPr>
          <a:xfrm>
            <a:off x="5671457" y="413657"/>
            <a:ext cx="109517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a:t>
            </a:r>
          </a:p>
        </p:txBody>
      </p:sp>
      <p:pic>
        <p:nvPicPr>
          <p:cNvPr id="2" name="Audio 1">
            <a:hlinkClick r:id="" action="ppaction://media"/>
            <a:extLst>
              <a:ext uri="{FF2B5EF4-FFF2-40B4-BE49-F238E27FC236}">
                <a16:creationId xmlns:a16="http://schemas.microsoft.com/office/drawing/2014/main" id="{8CD7FA44-F87E-4274-B55A-046F501D9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2735798"/>
      </p:ext>
    </p:extLst>
  </p:cSld>
  <p:clrMapOvr>
    <a:masterClrMapping/>
  </p:clrMapOvr>
  <mc:AlternateContent xmlns:mc="http://schemas.openxmlformats.org/markup-compatibility/2006">
    <mc:Choice xmlns:p14="http://schemas.microsoft.com/office/powerpoint/2010/main" Requires="p14">
      <p:transition spd="slow" p14:dur="2000" advTm="23880"/>
    </mc:Choice>
    <mc:Fallback>
      <p:transition spd="slow" advTm="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95E8E-2E31-44ED-9683-8FCD4D00A743}"/>
              </a:ext>
            </a:extLst>
          </p:cNvPr>
          <p:cNvPicPr>
            <a:picLocks noChangeAspect="1"/>
          </p:cNvPicPr>
          <p:nvPr/>
        </p:nvPicPr>
        <p:blipFill>
          <a:blip r:embed="rId4"/>
          <a:stretch>
            <a:fillRect/>
          </a:stretch>
        </p:blipFill>
        <p:spPr>
          <a:xfrm>
            <a:off x="558491" y="275150"/>
            <a:ext cx="11075017" cy="6307700"/>
          </a:xfrm>
          <a:prstGeom prst="rect">
            <a:avLst/>
          </a:prstGeom>
        </p:spPr>
      </p:pic>
      <p:pic>
        <p:nvPicPr>
          <p:cNvPr id="2" name="Audio 1">
            <a:hlinkClick r:id="" action="ppaction://media"/>
            <a:extLst>
              <a:ext uri="{FF2B5EF4-FFF2-40B4-BE49-F238E27FC236}">
                <a16:creationId xmlns:a16="http://schemas.microsoft.com/office/drawing/2014/main" id="{40ABD6CF-28EF-475A-8A99-0D860A492B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93003370"/>
      </p:ext>
    </p:extLst>
  </p:cSld>
  <p:clrMapOvr>
    <a:masterClrMapping/>
  </p:clrMapOvr>
  <mc:AlternateContent xmlns:mc="http://schemas.openxmlformats.org/markup-compatibility/2006">
    <mc:Choice xmlns:p14="http://schemas.microsoft.com/office/powerpoint/2010/main" Requires="p14">
      <p:transition spd="slow" p14:dur="2000" advTm="43032"/>
    </mc:Choice>
    <mc:Fallback>
      <p:transition spd="slow" advTm="4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47291-F246-4442-B05B-14FEEB07AEFF}"/>
              </a:ext>
            </a:extLst>
          </p:cNvPr>
          <p:cNvSpPr>
            <a:spLocks noGrp="1"/>
          </p:cNvSpPr>
          <p:nvPr>
            <p:ph type="title"/>
          </p:nvPr>
        </p:nvSpPr>
        <p:spPr>
          <a:xfrm>
            <a:off x="-504306" y="365125"/>
            <a:ext cx="13200611" cy="1325563"/>
          </a:xfrm>
        </p:spPr>
        <p:txBody>
          <a:bodyPr>
            <a:normAutofit/>
          </a:bodyPr>
          <a:lstStyle/>
          <a:p>
            <a:pPr algn="ctr"/>
            <a:r>
              <a:rPr lang="en-US" sz="3600" dirty="0">
                <a:solidFill>
                  <a:schemeClr val="dk1"/>
                </a:solidFill>
                <a:latin typeface="Times New Roman" panose="02020603050405020304" pitchFamily="18" charset="0"/>
                <a:ea typeface="Arial"/>
                <a:cs typeface="Times New Roman" panose="02020603050405020304" pitchFamily="18" charset="0"/>
                <a:sym typeface="Arial"/>
              </a:rPr>
              <a:t>Number of spikes in each preparation within a 10 second interval</a:t>
            </a:r>
            <a:endParaRPr lang="en-US" sz="5400" dirty="0"/>
          </a:p>
        </p:txBody>
      </p:sp>
      <p:pic>
        <p:nvPicPr>
          <p:cNvPr id="5" name="Picture 4" descr="Diagram, schematic&#10;&#10;Description automatically generated">
            <a:extLst>
              <a:ext uri="{FF2B5EF4-FFF2-40B4-BE49-F238E27FC236}">
                <a16:creationId xmlns:a16="http://schemas.microsoft.com/office/drawing/2014/main" id="{C8114D87-D78E-4DFE-ACD7-AC621FC7D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8351"/>
            <a:ext cx="11926692" cy="5569649"/>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E2C4D63D-44CF-4429-85CD-ED3AEA3B9965}"/>
                  </a:ext>
                </a:extLst>
              </p14:cNvPr>
              <p14:cNvContentPartPr/>
              <p14:nvPr>
                <p:extLst>
                  <p:ext uri="{42D2F446-02D8-4167-A562-619A0277C38B}">
                    <p15:isNarration xmlns:p15="http://schemas.microsoft.com/office/powerpoint/2012/main" val="1"/>
                  </p:ext>
                </p:extLst>
              </p14:nvPr>
            </p14:nvContentPartPr>
            <p14:xfrm>
              <a:off x="1877760" y="1521000"/>
              <a:ext cx="9668880" cy="1130760"/>
            </p14:xfrm>
          </p:contentPart>
        </mc:Choice>
        <mc:Fallback>
          <p:pic>
            <p:nvPicPr>
              <p:cNvPr id="3" name="Ink 2">
                <a:extLst>
                  <a:ext uri="{FF2B5EF4-FFF2-40B4-BE49-F238E27FC236}">
                    <a16:creationId xmlns:a16="http://schemas.microsoft.com/office/drawing/2014/main" id="{E2C4D63D-44CF-4429-85CD-ED3AEA3B9965}"/>
                  </a:ext>
                </a:extLst>
              </p:cNvPr>
              <p:cNvPicPr>
                <a:picLocks noGrp="1" noRot="1" noChangeAspect="1" noMove="1" noResize="1" noEditPoints="1" noAdjustHandles="1" noChangeArrowheads="1" noChangeShapeType="1"/>
              </p:cNvPicPr>
              <p:nvPr/>
            </p:nvPicPr>
            <p:blipFill>
              <a:blip r:embed="rId6"/>
              <a:stretch>
                <a:fillRect/>
              </a:stretch>
            </p:blipFill>
            <p:spPr>
              <a:xfrm>
                <a:off x="1868400" y="1511640"/>
                <a:ext cx="9687600" cy="1149480"/>
              </a:xfrm>
              <a:prstGeom prst="rect">
                <a:avLst/>
              </a:prstGeom>
            </p:spPr>
          </p:pic>
        </mc:Fallback>
      </mc:AlternateContent>
      <p:pic>
        <p:nvPicPr>
          <p:cNvPr id="4" name="Audio 3">
            <a:hlinkClick r:id="" action="ppaction://media"/>
            <a:extLst>
              <a:ext uri="{FF2B5EF4-FFF2-40B4-BE49-F238E27FC236}">
                <a16:creationId xmlns:a16="http://schemas.microsoft.com/office/drawing/2014/main" id="{54F838E6-E3BE-47D8-B4D7-C3C071D515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18652009"/>
      </p:ext>
    </p:extLst>
  </p:cSld>
  <p:clrMapOvr>
    <a:masterClrMapping/>
  </p:clrMapOvr>
  <mc:AlternateContent xmlns:mc="http://schemas.openxmlformats.org/markup-compatibility/2006">
    <mc:Choice xmlns:p14="http://schemas.microsoft.com/office/powerpoint/2010/main" Requires="p14">
      <p:transition spd="slow" p14:dur="2000" advTm="88731"/>
    </mc:Choice>
    <mc:Fallback>
      <p:transition spd="slow" advTm="8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5199-9460-4DE4-985D-D6E5A6786C4C}"/>
              </a:ext>
            </a:extLst>
          </p:cNvPr>
          <p:cNvSpPr>
            <a:spLocks noGrp="1"/>
          </p:cNvSpPr>
          <p:nvPr>
            <p:ph type="title"/>
          </p:nvPr>
        </p:nvSpPr>
        <p:spPr>
          <a:xfrm>
            <a:off x="-687187" y="132369"/>
            <a:ext cx="13566371" cy="1325563"/>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Percent change in the number of spikes counted after the drug was added</a:t>
            </a:r>
            <a:endParaRPr lang="en-US" sz="6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3D55D5E-EB2D-40B7-B049-A51E58C103A7}"/>
              </a:ext>
            </a:extLst>
          </p:cNvPr>
          <p:cNvPicPr>
            <a:picLocks noChangeAspect="1"/>
          </p:cNvPicPr>
          <p:nvPr/>
        </p:nvPicPr>
        <p:blipFill rotWithShape="1">
          <a:blip r:embed="rId4"/>
          <a:srcRect l="7210"/>
          <a:stretch/>
        </p:blipFill>
        <p:spPr>
          <a:xfrm>
            <a:off x="544287" y="1247742"/>
            <a:ext cx="11021290" cy="560578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106DE9C3-51E6-4C20-8748-ACAD4FAA3688}"/>
                  </a:ext>
                </a:extLst>
              </p14:cNvPr>
              <p14:cNvContentPartPr/>
              <p14:nvPr>
                <p:extLst>
                  <p:ext uri="{42D2F446-02D8-4167-A562-619A0277C38B}">
                    <p15:isNarration xmlns:p15="http://schemas.microsoft.com/office/powerpoint/2012/main" val="1"/>
                  </p:ext>
                </p:extLst>
              </p14:nvPr>
            </p14:nvContentPartPr>
            <p14:xfrm>
              <a:off x="2667960" y="2311560"/>
              <a:ext cx="1801440" cy="1555560"/>
            </p14:xfrm>
          </p:contentPart>
        </mc:Choice>
        <mc:Fallback>
          <p:pic>
            <p:nvPicPr>
              <p:cNvPr id="4" name="Ink 3">
                <a:extLst>
                  <a:ext uri="{FF2B5EF4-FFF2-40B4-BE49-F238E27FC236}">
                    <a16:creationId xmlns:a16="http://schemas.microsoft.com/office/drawing/2014/main" id="{106DE9C3-51E6-4C20-8748-ACAD4FAA3688}"/>
                  </a:ext>
                </a:extLst>
              </p:cNvPr>
              <p:cNvPicPr>
                <a:picLocks noGrp="1" noRot="1" noChangeAspect="1" noMove="1" noResize="1" noEditPoints="1" noAdjustHandles="1" noChangeArrowheads="1" noChangeShapeType="1"/>
              </p:cNvPicPr>
              <p:nvPr/>
            </p:nvPicPr>
            <p:blipFill>
              <a:blip r:embed="rId6"/>
              <a:stretch>
                <a:fillRect/>
              </a:stretch>
            </p:blipFill>
            <p:spPr>
              <a:xfrm>
                <a:off x="2658600" y="2302200"/>
                <a:ext cx="1820160" cy="1574280"/>
              </a:xfrm>
              <a:prstGeom prst="rect">
                <a:avLst/>
              </a:prstGeom>
            </p:spPr>
          </p:pic>
        </mc:Fallback>
      </mc:AlternateContent>
      <p:pic>
        <p:nvPicPr>
          <p:cNvPr id="5" name="Audio 4">
            <a:hlinkClick r:id="" action="ppaction://media"/>
            <a:extLst>
              <a:ext uri="{FF2B5EF4-FFF2-40B4-BE49-F238E27FC236}">
                <a16:creationId xmlns:a16="http://schemas.microsoft.com/office/drawing/2014/main" id="{56CF11EF-9AAF-44B3-8F3B-5456DE4132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1811459"/>
      </p:ext>
    </p:extLst>
  </p:cSld>
  <p:clrMapOvr>
    <a:masterClrMapping/>
  </p:clrMapOvr>
  <mc:AlternateContent xmlns:mc="http://schemas.openxmlformats.org/markup-compatibility/2006">
    <mc:Choice xmlns:p14="http://schemas.microsoft.com/office/powerpoint/2010/main" Requires="p14">
      <p:transition spd="slow" p14:dur="2000" advTm="32486"/>
    </mc:Choice>
    <mc:Fallback>
      <p:transition spd="slow" advTm="3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C60D-0C9E-4193-AE63-786B79393E10}"/>
              </a:ext>
            </a:extLst>
          </p:cNvPr>
          <p:cNvSpPr>
            <a:spLocks noGrp="1"/>
          </p:cNvSpPr>
          <p:nvPr>
            <p:ph type="title"/>
          </p:nvPr>
        </p:nvSpPr>
        <p:spPr/>
        <p:txBody>
          <a:bodyPr>
            <a:normAutofit/>
          </a:bodyPr>
          <a:lstStyle/>
          <a:p>
            <a:pPr algn="ctr"/>
            <a:r>
              <a:rPr lang="en-US" sz="5400" dirty="0">
                <a:latin typeface="Times New Roman" panose="02020603050405020304" pitchFamily="18" charset="0"/>
                <a:cs typeface="Times New Roman" panose="02020603050405020304" pitchFamily="18" charset="0"/>
              </a:rPr>
              <a:t>Percent Decrease</a:t>
            </a:r>
          </a:p>
        </p:txBody>
      </p:sp>
      <p:graphicFrame>
        <p:nvGraphicFramePr>
          <p:cNvPr id="5" name="Table 5">
            <a:extLst>
              <a:ext uri="{FF2B5EF4-FFF2-40B4-BE49-F238E27FC236}">
                <a16:creationId xmlns:a16="http://schemas.microsoft.com/office/drawing/2014/main" id="{CEEC0D81-7DBE-47BB-B059-AB62219143D2}"/>
              </a:ext>
            </a:extLst>
          </p:cNvPr>
          <p:cNvGraphicFramePr>
            <a:graphicFrameLocks noGrp="1"/>
          </p:cNvGraphicFramePr>
          <p:nvPr/>
        </p:nvGraphicFramePr>
        <p:xfrm>
          <a:off x="2275609" y="1690688"/>
          <a:ext cx="7640782" cy="4297706"/>
        </p:xfrm>
        <a:graphic>
          <a:graphicData uri="http://schemas.openxmlformats.org/drawingml/2006/table">
            <a:tbl>
              <a:tblPr firstRow="1" bandRow="1">
                <a:tableStyleId>{7E9639D4-E3E2-4D34-9284-5A2195B3D0D7}</a:tableStyleId>
              </a:tblPr>
              <a:tblGrid>
                <a:gridCol w="4660900">
                  <a:extLst>
                    <a:ext uri="{9D8B030D-6E8A-4147-A177-3AD203B41FA5}">
                      <a16:colId xmlns:a16="http://schemas.microsoft.com/office/drawing/2014/main" val="3854747646"/>
                    </a:ext>
                  </a:extLst>
                </a:gridCol>
                <a:gridCol w="2979882">
                  <a:extLst>
                    <a:ext uri="{9D8B030D-6E8A-4147-A177-3AD203B41FA5}">
                      <a16:colId xmlns:a16="http://schemas.microsoft.com/office/drawing/2014/main" val="3815766836"/>
                    </a:ext>
                  </a:extLst>
                </a:gridCol>
              </a:tblGrid>
              <a:tr h="613958">
                <a:tc>
                  <a:txBody>
                    <a:bodyPr/>
                    <a:lstStyle/>
                    <a:p>
                      <a:pPr algn="ctr"/>
                      <a:r>
                        <a:rPr lang="en-US" sz="2400" dirty="0"/>
                        <a:t>Compound</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Decreased By</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1013314"/>
                  </a:ext>
                </a:extLst>
              </a:tr>
              <a:tr h="613958">
                <a:tc>
                  <a:txBody>
                    <a:bodyPr/>
                    <a:lstStyle/>
                    <a:p>
                      <a:pPr algn="ctr"/>
                      <a:r>
                        <a:rPr lang="en-US" sz="2400" dirty="0"/>
                        <a:t>100mM 4-AP</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51.15%</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5711798"/>
                  </a:ext>
                </a:extLst>
              </a:tr>
              <a:tr h="613958">
                <a:tc>
                  <a:txBody>
                    <a:bodyPr/>
                    <a:lstStyle/>
                    <a:p>
                      <a:pPr algn="ctr"/>
                      <a:r>
                        <a:rPr lang="en-US" sz="2400" dirty="0"/>
                        <a:t>4-AP washout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66.91%</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42206"/>
                  </a:ext>
                </a:extLst>
              </a:tr>
              <a:tr h="613958">
                <a:tc>
                  <a:txBody>
                    <a:bodyPr/>
                    <a:lstStyle/>
                    <a:p>
                      <a:pPr algn="ctr"/>
                      <a:r>
                        <a:rPr lang="en-US" sz="2400" dirty="0"/>
                        <a:t>50mM TEA</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78.88%</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001224"/>
                  </a:ext>
                </a:extLst>
              </a:tr>
              <a:tr h="613958">
                <a:tc>
                  <a:txBody>
                    <a:bodyPr/>
                    <a:lstStyle/>
                    <a:p>
                      <a:pPr algn="ctr"/>
                      <a:r>
                        <a:rPr lang="en-US" sz="2400" dirty="0"/>
                        <a:t>TEA washout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57.95%</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096666"/>
                  </a:ext>
                </a:extLst>
              </a:tr>
              <a:tr h="613958">
                <a:tc>
                  <a:txBody>
                    <a:bodyPr/>
                    <a:lstStyle/>
                    <a:p>
                      <a:pPr algn="ctr"/>
                      <a:r>
                        <a:rPr lang="en-US" sz="2400" dirty="0"/>
                        <a:t>50mM TEA + 100mM 4-AP</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70.55%</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760360"/>
                  </a:ext>
                </a:extLst>
              </a:tr>
              <a:tr h="613958">
                <a:tc>
                  <a:txBody>
                    <a:bodyPr/>
                    <a:lstStyle/>
                    <a:p>
                      <a:pPr algn="ctr"/>
                      <a:r>
                        <a:rPr lang="en-US" sz="2400" dirty="0"/>
                        <a:t>TEA + 4-AP washout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80.48%</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7047163"/>
                  </a:ext>
                </a:extLst>
              </a:tr>
            </a:tbl>
          </a:graphicData>
        </a:graphic>
      </p:graphicFrame>
      <p:pic>
        <p:nvPicPr>
          <p:cNvPr id="3" name="Audio 2">
            <a:hlinkClick r:id="" action="ppaction://media"/>
            <a:extLst>
              <a:ext uri="{FF2B5EF4-FFF2-40B4-BE49-F238E27FC236}">
                <a16:creationId xmlns:a16="http://schemas.microsoft.com/office/drawing/2014/main" id="{0313936F-4862-45DA-9CF5-E1ECE932F4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41566455"/>
      </p:ext>
    </p:extLst>
  </p:cSld>
  <p:clrMapOvr>
    <a:masterClrMapping/>
  </p:clrMapOvr>
  <mc:AlternateContent xmlns:mc="http://schemas.openxmlformats.org/markup-compatibility/2006">
    <mc:Choice xmlns:p14="http://schemas.microsoft.com/office/powerpoint/2010/main" Requires="p14">
      <p:transition spd="slow" p14:dur="2000" advTm="32935"/>
    </mc:Choice>
    <mc:Fallback>
      <p:transition spd="slow" advTm="3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4209-E070-4087-8294-E7A3E2A742A8}"/>
              </a:ext>
            </a:extLst>
          </p:cNvPr>
          <p:cNvSpPr>
            <a:spLocks noGrp="1"/>
          </p:cNvSpPr>
          <p:nvPr>
            <p:ph type="title"/>
          </p:nvPr>
        </p:nvSpPr>
        <p:spPr/>
        <p:txBody>
          <a:bodyPr>
            <a:normAutofit/>
          </a:bodyPr>
          <a:lstStyle/>
          <a:p>
            <a:pPr algn="ctr"/>
            <a:r>
              <a:rPr lang="en-US" sz="6600"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0608BF9F-5035-4411-83A3-FDEBFFDEF9AD}"/>
              </a:ext>
            </a:extLst>
          </p:cNvPr>
          <p:cNvSpPr>
            <a:spLocks noGrp="1"/>
          </p:cNvSpPr>
          <p:nvPr>
            <p:ph idx="1"/>
          </p:nvPr>
        </p:nvSpPr>
        <p:spPr/>
        <p:txBody>
          <a:bodyPr>
            <a:normAutofit lnSpcReduction="10000"/>
          </a:bodyPr>
          <a:lstStyle/>
          <a:p>
            <a:pPr marL="0" marR="0" lvl="0" indent="0" rtl="0">
              <a:spcBef>
                <a:spcPts val="0"/>
              </a:spcBef>
              <a:spcAft>
                <a:spcPts val="0"/>
              </a:spcAft>
              <a:buNone/>
            </a:pPr>
            <a:r>
              <a:rPr lang="en-US" sz="3600" dirty="0">
                <a:solidFill>
                  <a:schemeClr val="dk1"/>
                </a:solidFill>
                <a:latin typeface="Times New Roman" panose="02020603050405020304" pitchFamily="18" charset="0"/>
                <a:ea typeface="Arial"/>
                <a:cs typeface="Times New Roman" panose="02020603050405020304" pitchFamily="18" charset="0"/>
                <a:sym typeface="Arial"/>
              </a:rPr>
              <a:t>1. 4-AP at 100mM concentration depressed the activity of the primary sensory neurons.</a:t>
            </a:r>
          </a:p>
          <a:p>
            <a:pPr marL="0" marR="0" lvl="0" indent="0" rtl="0">
              <a:spcBef>
                <a:spcPts val="0"/>
              </a:spcBef>
              <a:spcAft>
                <a:spcPts val="0"/>
              </a:spcAft>
              <a:buNone/>
            </a:pPr>
            <a:endParaRPr lang="en-US" sz="3600" dirty="0">
              <a:latin typeface="Times New Roman" panose="02020603050405020304" pitchFamily="18" charset="0"/>
              <a:cs typeface="Times New Roman" panose="02020603050405020304" pitchFamily="18" charset="0"/>
            </a:endParaRPr>
          </a:p>
          <a:p>
            <a:pPr marL="0" marR="0" lvl="0" indent="0" rtl="0">
              <a:spcBef>
                <a:spcPts val="0"/>
              </a:spcBef>
              <a:spcAft>
                <a:spcPts val="0"/>
              </a:spcAft>
              <a:buNone/>
            </a:pPr>
            <a:r>
              <a:rPr lang="en-US" sz="3600" dirty="0">
                <a:solidFill>
                  <a:schemeClr val="dk1"/>
                </a:solidFill>
                <a:latin typeface="Times New Roman" panose="02020603050405020304" pitchFamily="18" charset="0"/>
                <a:ea typeface="Arial"/>
                <a:cs typeface="Times New Roman" panose="02020603050405020304" pitchFamily="18" charset="0"/>
                <a:sym typeface="Arial"/>
              </a:rPr>
              <a:t>2. Likewise, TEA at 50mM concentration also depressed sensory nerve activity. </a:t>
            </a:r>
          </a:p>
          <a:p>
            <a:pPr marL="0" marR="0" lvl="0" indent="0" rtl="0">
              <a:spcBef>
                <a:spcPts val="0"/>
              </a:spcBef>
              <a:spcAft>
                <a:spcPts val="0"/>
              </a:spcAft>
              <a:buNone/>
            </a:pPr>
            <a:endParaRPr lang="en-US" sz="3600" dirty="0">
              <a:latin typeface="Times New Roman" panose="02020603050405020304" pitchFamily="18" charset="0"/>
              <a:cs typeface="Times New Roman" panose="02020603050405020304" pitchFamily="18" charset="0"/>
            </a:endParaRPr>
          </a:p>
          <a:p>
            <a:pPr marL="0" marR="0" lvl="0" indent="0" rtl="0">
              <a:spcBef>
                <a:spcPts val="0"/>
              </a:spcBef>
              <a:spcAft>
                <a:spcPts val="0"/>
              </a:spcAft>
              <a:buNone/>
            </a:pPr>
            <a:r>
              <a:rPr lang="en-US" sz="3600" dirty="0">
                <a:solidFill>
                  <a:schemeClr val="dk1"/>
                </a:solidFill>
                <a:latin typeface="Times New Roman" panose="02020603050405020304" pitchFamily="18" charset="0"/>
                <a:ea typeface="Arial"/>
                <a:cs typeface="Times New Roman" panose="02020603050405020304" pitchFamily="18" charset="0"/>
                <a:sym typeface="Arial"/>
              </a:rPr>
              <a:t>3. When 4-AP and TEA were combined, the activity was depressed at a less than additive effect of the two compounds effect combined.</a:t>
            </a:r>
            <a:endParaRPr lang="en-US" sz="3600" dirty="0">
              <a:latin typeface="Times New Roman" panose="02020603050405020304" pitchFamily="18" charset="0"/>
              <a:cs typeface="Times New Roman" panose="02020603050405020304" pitchFamily="18" charset="0"/>
            </a:endParaRPr>
          </a:p>
          <a:p>
            <a:endParaRPr lang="en-US" dirty="0"/>
          </a:p>
        </p:txBody>
      </p:sp>
      <p:pic>
        <p:nvPicPr>
          <p:cNvPr id="4" name="Audio 3">
            <a:hlinkClick r:id="" action="ppaction://media"/>
            <a:extLst>
              <a:ext uri="{FF2B5EF4-FFF2-40B4-BE49-F238E27FC236}">
                <a16:creationId xmlns:a16="http://schemas.microsoft.com/office/drawing/2014/main" id="{01605162-7929-4E74-8FC8-9CBB3A95AD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1448152"/>
      </p:ext>
    </p:extLst>
  </p:cSld>
  <p:clrMapOvr>
    <a:masterClrMapping/>
  </p:clrMapOvr>
  <mc:AlternateContent xmlns:mc="http://schemas.openxmlformats.org/markup-compatibility/2006">
    <mc:Choice xmlns:p14="http://schemas.microsoft.com/office/powerpoint/2010/main" Requires="p14">
      <p:transition spd="slow" p14:dur="2000" advTm="26631"/>
    </mc:Choice>
    <mc:Fallback>
      <p:transition spd="slow" advTm="2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8BFB-C6D6-48F5-B363-E57ECB1C7C7F}"/>
              </a:ext>
            </a:extLst>
          </p:cNvPr>
          <p:cNvSpPr>
            <a:spLocks noGrp="1"/>
          </p:cNvSpPr>
          <p:nvPr>
            <p:ph type="title"/>
          </p:nvPr>
        </p:nvSpPr>
        <p:spPr/>
        <p:txBody>
          <a:bodyPr>
            <a:normAutofit/>
          </a:bodyPr>
          <a:lstStyle/>
          <a:p>
            <a:pPr algn="ctr"/>
            <a:r>
              <a:rPr lang="en-US" sz="4800" dirty="0">
                <a:latin typeface="Times New Roman" panose="02020603050405020304" pitchFamily="18" charset="0"/>
                <a:cs typeface="Times New Roman" panose="02020603050405020304" pitchFamily="18" charset="0"/>
              </a:rPr>
              <a:t>Reproducibility</a:t>
            </a:r>
          </a:p>
        </p:txBody>
      </p:sp>
      <p:sp>
        <p:nvSpPr>
          <p:cNvPr id="3" name="Content Placeholder 2">
            <a:extLst>
              <a:ext uri="{FF2B5EF4-FFF2-40B4-BE49-F238E27FC236}">
                <a16:creationId xmlns:a16="http://schemas.microsoft.com/office/drawing/2014/main" id="{94C816EF-DA6D-421C-ADDB-D4C2A4C7ABB1}"/>
              </a:ext>
            </a:extLst>
          </p:cNvPr>
          <p:cNvSpPr>
            <a:spLocks noGrp="1"/>
          </p:cNvSpPr>
          <p:nvPr>
            <p:ph idx="1"/>
          </p:nvPr>
        </p:nvSpPr>
        <p:spPr>
          <a:xfrm>
            <a:off x="331802" y="1772359"/>
            <a:ext cx="11528395" cy="4351338"/>
          </a:xfrm>
        </p:spPr>
        <p:txBody>
          <a:bodyPr>
            <a:normAutofit/>
          </a:bodyPr>
          <a:lstStyle/>
          <a:p>
            <a:r>
              <a:rPr lang="en-US" dirty="0">
                <a:latin typeface="Times New Roman" panose="02020603050405020304" pitchFamily="18" charset="0"/>
                <a:cs typeface="Times New Roman" panose="02020603050405020304" pitchFamily="18" charset="0"/>
              </a:rPr>
              <a:t>You’ll be given an unknown solution (Saline/4-AP/TEA/or combination).</a:t>
            </a:r>
          </a:p>
          <a:p>
            <a:r>
              <a:rPr lang="en-US" dirty="0">
                <a:latin typeface="Times New Roman" panose="02020603050405020304" pitchFamily="18" charset="0"/>
                <a:cs typeface="Times New Roman" panose="02020603050405020304" pitchFamily="18" charset="0"/>
              </a:rPr>
              <a:t>Analysis performed to see trends.</a:t>
            </a:r>
          </a:p>
          <a:p>
            <a:r>
              <a:rPr lang="en-US" dirty="0">
                <a:latin typeface="Times New Roman" panose="02020603050405020304" pitchFamily="18" charset="0"/>
                <a:cs typeface="Times New Roman" panose="02020603050405020304" pitchFamily="18" charset="0"/>
              </a:rPr>
              <a:t>After analysis, you’ll see which solution you have and if the results match.</a:t>
            </a:r>
          </a:p>
          <a:p>
            <a:r>
              <a:rPr lang="en-US" dirty="0">
                <a:latin typeface="Times New Roman" panose="02020603050405020304" pitchFamily="18" charset="0"/>
                <a:cs typeface="Times New Roman" panose="02020603050405020304" pitchFamily="18" charset="0"/>
              </a:rPr>
              <a:t>You will also be given pre-determined data to analyze for reproducibility. </a:t>
            </a:r>
          </a:p>
        </p:txBody>
      </p:sp>
      <p:pic>
        <p:nvPicPr>
          <p:cNvPr id="5" name="Audio 4">
            <a:hlinkClick r:id="" action="ppaction://media"/>
            <a:extLst>
              <a:ext uri="{FF2B5EF4-FFF2-40B4-BE49-F238E27FC236}">
                <a16:creationId xmlns:a16="http://schemas.microsoft.com/office/drawing/2014/main" id="{204625EF-910E-4A41-A784-11C6BA1C5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73124092"/>
      </p:ext>
    </p:extLst>
  </p:cSld>
  <p:clrMapOvr>
    <a:masterClrMapping/>
  </p:clrMapOvr>
  <mc:AlternateContent xmlns:mc="http://schemas.openxmlformats.org/markup-compatibility/2006">
    <mc:Choice xmlns:p14="http://schemas.microsoft.com/office/powerpoint/2010/main" Requires="p14">
      <p:transition spd="slow" p14:dur="2000" advTm="55900"/>
    </mc:Choice>
    <mc:Fallback>
      <p:transition spd="slow" advTm="5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9888-5A97-486C-9FE2-06DEA1F0F84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Contact Info</a:t>
            </a:r>
          </a:p>
        </p:txBody>
      </p:sp>
      <p:sp>
        <p:nvSpPr>
          <p:cNvPr id="3" name="Content Placeholder 2">
            <a:extLst>
              <a:ext uri="{FF2B5EF4-FFF2-40B4-BE49-F238E27FC236}">
                <a16:creationId xmlns:a16="http://schemas.microsoft.com/office/drawing/2014/main" id="{D4B2EC33-75D6-4D8D-836D-B6A4C9BC558B}"/>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Dr. Robin Cooper</a:t>
            </a:r>
          </a:p>
          <a:p>
            <a:pPr marL="457200" lvl="1" indent="0">
              <a:buNone/>
            </a:pPr>
            <a:r>
              <a:rPr lang="en-US" dirty="0">
                <a:latin typeface="Times New Roman" panose="02020603050405020304" pitchFamily="18" charset="0"/>
                <a:cs typeface="Times New Roman" panose="02020603050405020304" pitchFamily="18" charset="0"/>
                <a:hlinkClick r:id="rId4"/>
              </a:rPr>
              <a:t>RLCOOP1@email.uky.edu</a:t>
            </a:r>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Hannah Tanner</a:t>
            </a:r>
          </a:p>
          <a:p>
            <a:pPr marL="457200" lvl="1" indent="0">
              <a:buNone/>
            </a:pPr>
            <a:r>
              <a:rPr lang="en-US" dirty="0">
                <a:latin typeface="Times New Roman" panose="02020603050405020304" pitchFamily="18" charset="0"/>
                <a:cs typeface="Times New Roman" panose="02020603050405020304" pitchFamily="18" charset="0"/>
              </a:rPr>
              <a:t>hannah_tanner1@mymail.eku.edu</a:t>
            </a:r>
          </a:p>
        </p:txBody>
      </p:sp>
      <p:pic>
        <p:nvPicPr>
          <p:cNvPr id="4" name="Audio 3">
            <a:hlinkClick r:id="" action="ppaction://media"/>
            <a:extLst>
              <a:ext uri="{FF2B5EF4-FFF2-40B4-BE49-F238E27FC236}">
                <a16:creationId xmlns:a16="http://schemas.microsoft.com/office/drawing/2014/main" id="{54AD35E0-8B1F-4DE7-B26A-6EC4AD7774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1832253"/>
      </p:ext>
    </p:extLst>
  </p:cSld>
  <p:clrMapOvr>
    <a:masterClrMapping/>
  </p:clrMapOvr>
  <mc:AlternateContent xmlns:mc="http://schemas.openxmlformats.org/markup-compatibility/2006">
    <mc:Choice xmlns:p14="http://schemas.microsoft.com/office/powerpoint/2010/main" Requires="p14">
      <p:transition spd="slow" p14:dur="2000" advTm="21000"/>
    </mc:Choice>
    <mc:Fallback>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18891E-B836-43A2-8D63-4CBD1251447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73219"/>
            <a:ext cx="8175812" cy="4991548"/>
          </a:xfrm>
        </p:spPr>
      </p:pic>
      <p:pic>
        <p:nvPicPr>
          <p:cNvPr id="4" name="Picture 3" descr="A person sitting at a desk&#10;&#10;Description automatically generated with medium confidence">
            <a:extLst>
              <a:ext uri="{FF2B5EF4-FFF2-40B4-BE49-F238E27FC236}">
                <a16:creationId xmlns:a16="http://schemas.microsoft.com/office/drawing/2014/main" id="{3898769A-ED18-4173-A222-663C867D6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5812" y="2197100"/>
            <a:ext cx="3596605" cy="4549648"/>
          </a:xfrm>
          <a:prstGeom prst="rect">
            <a:avLst/>
          </a:prstGeom>
        </p:spPr>
      </p:pic>
      <p:sp>
        <p:nvSpPr>
          <p:cNvPr id="6" name="TextBox 5">
            <a:extLst>
              <a:ext uri="{FF2B5EF4-FFF2-40B4-BE49-F238E27FC236}">
                <a16:creationId xmlns:a16="http://schemas.microsoft.com/office/drawing/2014/main" id="{AAAC02D3-9B95-4B03-86FA-EAABDDB879A2}"/>
              </a:ext>
            </a:extLst>
          </p:cNvPr>
          <p:cNvSpPr txBox="1"/>
          <p:nvPr/>
        </p:nvSpPr>
        <p:spPr>
          <a:xfrm>
            <a:off x="9740707" y="1827768"/>
            <a:ext cx="208941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John Zachary Young</a:t>
            </a:r>
          </a:p>
        </p:txBody>
      </p:sp>
      <p:pic>
        <p:nvPicPr>
          <p:cNvPr id="8" name="Audio 7">
            <a:hlinkClick r:id="" action="ppaction://media"/>
            <a:extLst>
              <a:ext uri="{FF2B5EF4-FFF2-40B4-BE49-F238E27FC236}">
                <a16:creationId xmlns:a16="http://schemas.microsoft.com/office/drawing/2014/main" id="{9C18CC6F-E216-40EB-912A-2ED2A338B5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4967110"/>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E6F5-A5E4-4DEC-BD7E-7990FA20DFCA}"/>
              </a:ext>
            </a:extLst>
          </p:cNvPr>
          <p:cNvSpPr>
            <a:spLocks noGrp="1"/>
          </p:cNvSpPr>
          <p:nvPr>
            <p:ph type="title"/>
          </p:nvPr>
        </p:nvSpPr>
        <p:spPr/>
        <p:txBody>
          <a:bodyPr/>
          <a:lstStyle/>
          <a:p>
            <a:endParaRPr lang="en-US"/>
          </a:p>
        </p:txBody>
      </p:sp>
      <p:pic>
        <p:nvPicPr>
          <p:cNvPr id="4" name="Content Placeholder 3" descr="Diagram&#10;&#10;Description automatically generated">
            <a:extLst>
              <a:ext uri="{FF2B5EF4-FFF2-40B4-BE49-F238E27FC236}">
                <a16:creationId xmlns:a16="http://schemas.microsoft.com/office/drawing/2014/main" id="{C1AC390D-EE9F-4C57-8759-4506D97F751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73692" y="365125"/>
            <a:ext cx="8044616" cy="5237682"/>
          </a:xfrm>
          <a:prstGeom prst="rect">
            <a:avLst/>
          </a:prstGeom>
        </p:spPr>
      </p:pic>
      <p:sp>
        <p:nvSpPr>
          <p:cNvPr id="6" name="TextBox 5">
            <a:extLst>
              <a:ext uri="{FF2B5EF4-FFF2-40B4-BE49-F238E27FC236}">
                <a16:creationId xmlns:a16="http://schemas.microsoft.com/office/drawing/2014/main" id="{0E771E31-0094-497F-99E7-9C82F076D3EB}"/>
              </a:ext>
            </a:extLst>
          </p:cNvPr>
          <p:cNvSpPr txBox="1"/>
          <p:nvPr/>
        </p:nvSpPr>
        <p:spPr>
          <a:xfrm>
            <a:off x="642098" y="6123543"/>
            <a:ext cx="6098240" cy="369332"/>
          </a:xfrm>
          <a:prstGeom prst="rect">
            <a:avLst/>
          </a:prstGeom>
          <a:noFill/>
        </p:spPr>
        <p:txBody>
          <a:bodyPr wrap="square">
            <a:spAutoFit/>
          </a:bodyPr>
          <a:lstStyle/>
          <a:p>
            <a:r>
              <a:rPr lang="en-US" dirty="0"/>
              <a:t>https://pubmed.ncbi.nlm.nih.gov/2417975/</a:t>
            </a:r>
          </a:p>
        </p:txBody>
      </p:sp>
      <p:sp>
        <p:nvSpPr>
          <p:cNvPr id="8" name="TextBox 7">
            <a:extLst>
              <a:ext uri="{FF2B5EF4-FFF2-40B4-BE49-F238E27FC236}">
                <a16:creationId xmlns:a16="http://schemas.microsoft.com/office/drawing/2014/main" id="{FFFF11C0-A83B-4028-AA70-B6473F2781F9}"/>
              </a:ext>
            </a:extLst>
          </p:cNvPr>
          <p:cNvSpPr txBox="1"/>
          <p:nvPr/>
        </p:nvSpPr>
        <p:spPr>
          <a:xfrm>
            <a:off x="642098" y="6488668"/>
            <a:ext cx="6098240" cy="369332"/>
          </a:xfrm>
          <a:prstGeom prst="rect">
            <a:avLst/>
          </a:prstGeom>
          <a:noFill/>
        </p:spPr>
        <p:txBody>
          <a:bodyPr wrap="square">
            <a:spAutoFit/>
          </a:bodyPr>
          <a:lstStyle/>
          <a:p>
            <a:r>
              <a:rPr lang="en-US" dirty="0"/>
              <a:t>https://www.karger.com/Article/Abstract/72160</a:t>
            </a:r>
          </a:p>
        </p:txBody>
      </p:sp>
      <p:pic>
        <p:nvPicPr>
          <p:cNvPr id="10" name="Audio 9">
            <a:hlinkClick r:id="" action="ppaction://media"/>
            <a:extLst>
              <a:ext uri="{FF2B5EF4-FFF2-40B4-BE49-F238E27FC236}">
                <a16:creationId xmlns:a16="http://schemas.microsoft.com/office/drawing/2014/main" id="{F76165A6-BFEB-4EDF-8D4D-F0E5D0F51C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2953085"/>
      </p:ext>
    </p:extLst>
  </p:cSld>
  <p:clrMapOvr>
    <a:masterClrMapping/>
  </p:clrMapOvr>
  <mc:AlternateContent xmlns:mc="http://schemas.openxmlformats.org/markup-compatibility/2006">
    <mc:Choice xmlns:p14="http://schemas.microsoft.com/office/powerpoint/2010/main" Requires="p14">
      <p:transition spd="slow" p14:dur="2000" advTm="25349"/>
    </mc:Choice>
    <mc:Fallback>
      <p:transition spd="slow" advTm="2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6099-001E-44CA-8B2A-A2D6C1AEF1B9}"/>
              </a:ext>
            </a:extLst>
          </p:cNvPr>
          <p:cNvSpPr>
            <a:spLocks noGrp="1"/>
          </p:cNvSpPr>
          <p:nvPr>
            <p:ph type="title"/>
          </p:nvPr>
        </p:nvSpPr>
        <p:spPr/>
        <p:txBody>
          <a:bodyPr/>
          <a:lstStyle/>
          <a:p>
            <a:endParaRPr lang="en-US"/>
          </a:p>
        </p:txBody>
      </p:sp>
      <p:pic>
        <p:nvPicPr>
          <p:cNvPr id="7" name="Content Placeholder 6" descr="Diagram&#10;&#10;Description automatically generated">
            <a:extLst>
              <a:ext uri="{FF2B5EF4-FFF2-40B4-BE49-F238E27FC236}">
                <a16:creationId xmlns:a16="http://schemas.microsoft.com/office/drawing/2014/main" id="{E1B4E38E-DDF4-4339-90D1-A8F97FBE79E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35748" y="299726"/>
            <a:ext cx="7501649" cy="6296256"/>
          </a:xfrm>
        </p:spPr>
      </p:pic>
      <p:pic>
        <p:nvPicPr>
          <p:cNvPr id="6" name="Audio 5">
            <a:hlinkClick r:id="" action="ppaction://media"/>
            <a:extLst>
              <a:ext uri="{FF2B5EF4-FFF2-40B4-BE49-F238E27FC236}">
                <a16:creationId xmlns:a16="http://schemas.microsoft.com/office/drawing/2014/main" id="{BC56C5BC-1E52-4976-95DB-CA9EFEC36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9938949"/>
      </p:ext>
    </p:extLst>
  </p:cSld>
  <p:clrMapOvr>
    <a:masterClrMapping/>
  </p:clrMapOvr>
  <mc:AlternateContent xmlns:mc="http://schemas.openxmlformats.org/markup-compatibility/2006">
    <mc:Choice xmlns:p14="http://schemas.microsoft.com/office/powerpoint/2010/main" Requires="p14">
      <p:transition spd="slow" p14:dur="2000" advTm="47417"/>
    </mc:Choice>
    <mc:Fallback>
      <p:transition spd="slow" advTm="4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10;&#10;Description automatically generated">
            <a:extLst>
              <a:ext uri="{FF2B5EF4-FFF2-40B4-BE49-F238E27FC236}">
                <a16:creationId xmlns:a16="http://schemas.microsoft.com/office/drawing/2014/main" id="{A2EBB34B-AEAF-4080-A249-07953522050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9809" y="632222"/>
            <a:ext cx="10072382" cy="5593556"/>
          </a:xfrm>
          <a:prstGeom prst="rect">
            <a:avLst/>
          </a:prstGeom>
        </p:spPr>
      </p:pic>
      <p:pic>
        <p:nvPicPr>
          <p:cNvPr id="6" name="Audio 5">
            <a:hlinkClick r:id="" action="ppaction://media"/>
            <a:extLst>
              <a:ext uri="{FF2B5EF4-FFF2-40B4-BE49-F238E27FC236}">
                <a16:creationId xmlns:a16="http://schemas.microsoft.com/office/drawing/2014/main" id="{AF122BE7-1418-4F12-A34F-E3576A6D14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3059912"/>
      </p:ext>
    </p:extLst>
  </p:cSld>
  <p:clrMapOvr>
    <a:masterClrMapping/>
  </p:clrMapOvr>
  <mc:AlternateContent xmlns:mc="http://schemas.openxmlformats.org/markup-compatibility/2006">
    <mc:Choice xmlns:p14="http://schemas.microsoft.com/office/powerpoint/2010/main" Requires="p14">
      <p:transition spd="slow" p14:dur="2000" advTm="181549"/>
    </mc:Choice>
    <mc:Fallback>
      <p:transition spd="slow" advTm="18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734B0-04B7-4A01-8FDB-7E2F9A2EE7B4}"/>
              </a:ext>
            </a:extLst>
          </p:cNvPr>
          <p:cNvPicPr>
            <a:picLocks noChangeAspect="1"/>
          </p:cNvPicPr>
          <p:nvPr/>
        </p:nvPicPr>
        <p:blipFill>
          <a:blip r:embed="rId4"/>
          <a:stretch>
            <a:fillRect/>
          </a:stretch>
        </p:blipFill>
        <p:spPr>
          <a:xfrm>
            <a:off x="1589150" y="885824"/>
            <a:ext cx="9013700" cy="5438775"/>
          </a:xfrm>
          <a:prstGeom prst="rect">
            <a:avLst/>
          </a:prstGeom>
        </p:spPr>
      </p:pic>
      <p:pic>
        <p:nvPicPr>
          <p:cNvPr id="2" name="Audio 1">
            <a:hlinkClick r:id="" action="ppaction://media"/>
            <a:extLst>
              <a:ext uri="{FF2B5EF4-FFF2-40B4-BE49-F238E27FC236}">
                <a16:creationId xmlns:a16="http://schemas.microsoft.com/office/drawing/2014/main" id="{26BEECC9-A3BC-45F6-82D0-DB5B45611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42770933"/>
      </p:ext>
    </p:extLst>
  </p:cSld>
  <p:clrMapOvr>
    <a:masterClrMapping/>
  </p:clrMapOvr>
  <mc:AlternateContent xmlns:mc="http://schemas.openxmlformats.org/markup-compatibility/2006">
    <mc:Choice xmlns:p14="http://schemas.microsoft.com/office/powerpoint/2010/main" Requires="p14">
      <p:transition spd="slow" p14:dur="2000" advTm="34630"/>
    </mc:Choice>
    <mc:Fallback>
      <p:transition spd="slow" advTm="3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D80FC-14CA-47F9-9F28-0272FC642B52}"/>
              </a:ext>
            </a:extLst>
          </p:cNvPr>
          <p:cNvPicPr>
            <a:picLocks noChangeAspect="1"/>
          </p:cNvPicPr>
          <p:nvPr/>
        </p:nvPicPr>
        <p:blipFill>
          <a:blip r:embed="rId4"/>
          <a:stretch>
            <a:fillRect/>
          </a:stretch>
        </p:blipFill>
        <p:spPr>
          <a:xfrm>
            <a:off x="2167674" y="-21772"/>
            <a:ext cx="7856652" cy="6858000"/>
          </a:xfrm>
          <a:prstGeom prst="rect">
            <a:avLst/>
          </a:prstGeom>
        </p:spPr>
      </p:pic>
      <p:pic>
        <p:nvPicPr>
          <p:cNvPr id="3" name="Content Placeholder 6" descr="Diagram&#10;&#10;Description automatically generated">
            <a:extLst>
              <a:ext uri="{FF2B5EF4-FFF2-40B4-BE49-F238E27FC236}">
                <a16:creationId xmlns:a16="http://schemas.microsoft.com/office/drawing/2014/main" id="{15E85281-8A9D-4C2E-B67E-221D4680747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792554"/>
            <a:ext cx="2595481" cy="2178429"/>
          </a:xfrm>
        </p:spPr>
      </p:pic>
      <p:pic>
        <p:nvPicPr>
          <p:cNvPr id="2" name="Audio 1">
            <a:hlinkClick r:id="" action="ppaction://media"/>
            <a:extLst>
              <a:ext uri="{FF2B5EF4-FFF2-40B4-BE49-F238E27FC236}">
                <a16:creationId xmlns:a16="http://schemas.microsoft.com/office/drawing/2014/main" id="{782CA124-BE0E-4130-AB0C-0CC117395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8505664"/>
      </p:ext>
    </p:extLst>
  </p:cSld>
  <p:clrMapOvr>
    <a:masterClrMapping/>
  </p:clrMapOvr>
  <mc:AlternateContent xmlns:mc="http://schemas.openxmlformats.org/markup-compatibility/2006">
    <mc:Choice xmlns:p14="http://schemas.microsoft.com/office/powerpoint/2010/main" Requires="p14">
      <p:transition spd="slow" p14:dur="2000" advTm="62966"/>
    </mc:Choice>
    <mc:Fallback>
      <p:transition spd="slow" advTm="6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1FE6551-0F7E-4DCD-B0E5-4EB7FDE85BF3}"/>
                  </a:ext>
                </a:extLst>
              </p:cNvPr>
              <p:cNvSpPr txBox="1"/>
              <p:nvPr/>
            </p:nvSpPr>
            <p:spPr>
              <a:xfrm>
                <a:off x="2455769" y="1300349"/>
                <a:ext cx="6847914" cy="991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effectLst/>
                          <a:latin typeface="Cambria Math" panose="02040503050406030204" pitchFamily="18" charset="0"/>
                          <a:ea typeface="Cambria Math" panose="02040503050406030204" pitchFamily="18" charset="0"/>
                          <a:cs typeface="Cambria Math" panose="02040503050406030204" pitchFamily="18" charset="0"/>
                        </a:rPr>
                        <m:t>𝑉</m:t>
                      </m:r>
                      <m:r>
                        <a:rPr lang="en-US" sz="2800" i="1" smtClean="0">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28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800" i="1">
                              <a:effectLst/>
                              <a:latin typeface="Cambria Math" panose="02040503050406030204" pitchFamily="18" charset="0"/>
                              <a:ea typeface="Cambria Math" panose="02040503050406030204" pitchFamily="18" charset="0"/>
                              <a:cs typeface="Cambria Math" panose="02040503050406030204" pitchFamily="18" charset="0"/>
                            </a:rPr>
                            <m:t>𝑅𝑇</m:t>
                          </m:r>
                        </m:num>
                        <m:den>
                          <m:r>
                            <a:rPr lang="en-US" sz="2800" i="1">
                              <a:effectLst/>
                              <a:latin typeface="Cambria Math" panose="02040503050406030204" pitchFamily="18" charset="0"/>
                              <a:ea typeface="Cambria Math" panose="02040503050406030204" pitchFamily="18" charset="0"/>
                              <a:cs typeface="Cambria Math" panose="02040503050406030204" pitchFamily="18" charset="0"/>
                            </a:rPr>
                            <m:t>𝑧𝐹</m:t>
                          </m:r>
                        </m:den>
                      </m:f>
                      <m:r>
                        <a:rPr lang="en-US" sz="2800" i="1">
                          <a:effectLst/>
                          <a:latin typeface="Cambria Math" panose="02040503050406030204" pitchFamily="18" charset="0"/>
                          <a:ea typeface="Cambria Math" panose="02040503050406030204" pitchFamily="18" charset="0"/>
                          <a:cs typeface="Cambria Math" panose="02040503050406030204" pitchFamily="18" charset="0"/>
                        </a:rPr>
                        <m:t> ∙</m:t>
                      </m:r>
                      <m:r>
                        <a:rPr lang="en-US" sz="2800" i="1">
                          <a:effectLst/>
                          <a:latin typeface="Cambria Math" panose="02040503050406030204" pitchFamily="18" charset="0"/>
                          <a:ea typeface="Cambria Math" panose="02040503050406030204" pitchFamily="18" charset="0"/>
                          <a:cs typeface="Cambria Math" panose="02040503050406030204" pitchFamily="18" charset="0"/>
                        </a:rPr>
                        <m:t>𝑙𝑛</m:t>
                      </m:r>
                      <m:f>
                        <m:fPr>
                          <m:ctrlPr>
                            <a:rPr lang="en-US" sz="28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8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28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800" i="1">
                                  <a:effectLst/>
                                  <a:latin typeface="Cambria Math" panose="02040503050406030204" pitchFamily="18" charset="0"/>
                                  <a:ea typeface="Cambria Math" panose="02040503050406030204" pitchFamily="18" charset="0"/>
                                  <a:cs typeface="Cambria Math" panose="02040503050406030204" pitchFamily="18" charset="0"/>
                                </a:rPr>
                                <m:t>[</m:t>
                              </m:r>
                              <m:r>
                                <a:rPr lang="en-US" sz="2800" i="1">
                                  <a:effectLst/>
                                  <a:latin typeface="Cambria Math" panose="02040503050406030204" pitchFamily="18" charset="0"/>
                                  <a:ea typeface="Cambria Math" panose="02040503050406030204" pitchFamily="18" charset="0"/>
                                  <a:cs typeface="Cambria Math" panose="02040503050406030204" pitchFamily="18" charset="0"/>
                                </a:rPr>
                                <m:t>𝑋</m:t>
                              </m:r>
                              <m:r>
                                <a:rPr lang="en-US" sz="2800" i="1">
                                  <a:effectLst/>
                                  <a:latin typeface="Cambria Math" panose="02040503050406030204" pitchFamily="18" charset="0"/>
                                  <a:ea typeface="Cambria Math" panose="02040503050406030204" pitchFamily="18" charset="0"/>
                                  <a:cs typeface="Cambria Math" panose="02040503050406030204" pitchFamily="18" charset="0"/>
                                </a:rPr>
                                <m:t>]</m:t>
                              </m:r>
                            </m:e>
                            <m:sub>
                              <m:r>
                                <a:rPr lang="en-US" sz="2800" i="1">
                                  <a:effectLst/>
                                  <a:latin typeface="Cambria Math" panose="02040503050406030204" pitchFamily="18" charset="0"/>
                                  <a:ea typeface="Cambria Math" panose="02040503050406030204" pitchFamily="18" charset="0"/>
                                  <a:cs typeface="Cambria Math" panose="02040503050406030204" pitchFamily="18" charset="0"/>
                                </a:rPr>
                                <m:t>𝑜𝑢𝑡</m:t>
                              </m:r>
                            </m:sub>
                          </m:sSub>
                        </m:num>
                        <m:den>
                          <m:sSub>
                            <m:sSubPr>
                              <m:ctrlPr>
                                <a:rPr lang="en-US" sz="28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800" i="1">
                                  <a:effectLst/>
                                  <a:latin typeface="Cambria Math" panose="02040503050406030204" pitchFamily="18" charset="0"/>
                                  <a:ea typeface="Cambria Math" panose="02040503050406030204" pitchFamily="18" charset="0"/>
                                  <a:cs typeface="Cambria Math" panose="02040503050406030204" pitchFamily="18" charset="0"/>
                                </a:rPr>
                                <m:t>[</m:t>
                              </m:r>
                              <m:r>
                                <a:rPr lang="en-US" sz="2800" i="1">
                                  <a:effectLst/>
                                  <a:latin typeface="Cambria Math" panose="02040503050406030204" pitchFamily="18" charset="0"/>
                                  <a:ea typeface="Cambria Math" panose="02040503050406030204" pitchFamily="18" charset="0"/>
                                  <a:cs typeface="Cambria Math" panose="02040503050406030204" pitchFamily="18" charset="0"/>
                                </a:rPr>
                                <m:t>𝑋</m:t>
                              </m:r>
                              <m:r>
                                <a:rPr lang="en-US" sz="2800" i="1">
                                  <a:effectLst/>
                                  <a:latin typeface="Cambria Math" panose="02040503050406030204" pitchFamily="18" charset="0"/>
                                  <a:ea typeface="Cambria Math" panose="02040503050406030204" pitchFamily="18" charset="0"/>
                                  <a:cs typeface="Cambria Math" panose="02040503050406030204" pitchFamily="18" charset="0"/>
                                </a:rPr>
                                <m:t>]</m:t>
                              </m:r>
                            </m:e>
                            <m:sub>
                              <m:r>
                                <a:rPr lang="en-US" sz="2800" i="1">
                                  <a:effectLst/>
                                  <a:latin typeface="Cambria Math" panose="02040503050406030204" pitchFamily="18" charset="0"/>
                                  <a:ea typeface="Cambria Math" panose="02040503050406030204" pitchFamily="18" charset="0"/>
                                  <a:cs typeface="Cambria Math" panose="02040503050406030204" pitchFamily="18" charset="0"/>
                                </a:rPr>
                                <m:t>𝑖𝑛</m:t>
                              </m:r>
                            </m:sub>
                          </m:sSub>
                        </m:den>
                      </m:f>
                    </m:oMath>
                  </m:oMathPara>
                </a14:m>
                <a:endParaRPr lang="en-US" dirty="0">
                  <a:latin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A1FE6551-0F7E-4DCD-B0E5-4EB7FDE85BF3}"/>
                  </a:ext>
                </a:extLst>
              </p:cNvPr>
              <p:cNvSpPr txBox="1">
                <a:spLocks noRot="1" noChangeAspect="1" noMove="1" noResize="1" noEditPoints="1" noAdjustHandles="1" noChangeArrowheads="1" noChangeShapeType="1" noTextEdit="1"/>
              </p:cNvSpPr>
              <p:nvPr/>
            </p:nvSpPr>
            <p:spPr>
              <a:xfrm>
                <a:off x="2455769" y="1300349"/>
                <a:ext cx="6847914" cy="991169"/>
              </a:xfrm>
              <a:prstGeom prst="rect">
                <a:avLst/>
              </a:prstGeom>
              <a:blipFill>
                <a:blip r:embed="rId6"/>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FC44FB0-A4B6-4801-A36A-A7269031CA71}"/>
              </a:ext>
            </a:extLst>
          </p:cNvPr>
          <p:cNvSpPr txBox="1"/>
          <p:nvPr/>
        </p:nvSpPr>
        <p:spPr>
          <a:xfrm>
            <a:off x="4228292" y="441966"/>
            <a:ext cx="7303309" cy="678327"/>
          </a:xfrm>
          <a:prstGeom prst="rect">
            <a:avLst/>
          </a:prstGeom>
          <a:noFill/>
        </p:spPr>
        <p:txBody>
          <a:bodyPr wrap="square">
            <a:spAutoFit/>
          </a:bodyPr>
          <a:lstStyle/>
          <a:p>
            <a:pPr marL="0" marR="0" algn="just">
              <a:lnSpc>
                <a:spcPct val="115000"/>
              </a:lnSpc>
              <a:spcBef>
                <a:spcPts val="0"/>
              </a:spcBef>
              <a:spcAft>
                <a:spcPts val="0"/>
              </a:spcAf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Nernst equation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Content Placeholder 6" descr="Diagram&#10;&#10;Description automatically generated">
            <a:extLst>
              <a:ext uri="{FF2B5EF4-FFF2-40B4-BE49-F238E27FC236}">
                <a16:creationId xmlns:a16="http://schemas.microsoft.com/office/drawing/2014/main" id="{EC067A71-231F-4573-96BA-3E87321A0629}"/>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 y="3967576"/>
            <a:ext cx="2950028" cy="2476006"/>
          </a:xfrm>
        </p:spPr>
      </p:pic>
      <p:sp>
        <p:nvSpPr>
          <p:cNvPr id="10" name="TextBox 9">
            <a:extLst>
              <a:ext uri="{FF2B5EF4-FFF2-40B4-BE49-F238E27FC236}">
                <a16:creationId xmlns:a16="http://schemas.microsoft.com/office/drawing/2014/main" id="{0A51D092-B9EE-4C5B-AF05-53A5E25AC43B}"/>
              </a:ext>
            </a:extLst>
          </p:cNvPr>
          <p:cNvSpPr txBox="1"/>
          <p:nvPr/>
        </p:nvSpPr>
        <p:spPr>
          <a:xfrm>
            <a:off x="2159374" y="3611141"/>
            <a:ext cx="9508128" cy="646331"/>
          </a:xfrm>
          <a:prstGeom prst="rect">
            <a:avLst/>
          </a:prstGeom>
          <a:noFill/>
        </p:spPr>
        <p:txBody>
          <a:bodyPr wrap="square">
            <a:spAutoFit/>
          </a:bodyPr>
          <a:lstStyle/>
          <a:p>
            <a:r>
              <a:rPr lang="en-US" sz="3600" dirty="0">
                <a:effectLst/>
                <a:latin typeface="Times New Roman" panose="02020603050405020304" pitchFamily="18" charset="0"/>
                <a:ea typeface="Arial" panose="020B0604020202020204" pitchFamily="34" charset="0"/>
                <a:cs typeface="Times New Roman" panose="02020603050405020304" pitchFamily="18" charset="0"/>
              </a:rPr>
              <a:t>Goldman-Hodgkin-Katz (G-H-K) equation:</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1AE0559-262C-498C-AF5E-A1D5C6D3A437}"/>
                  </a:ext>
                </a:extLst>
              </p:cNvPr>
              <p:cNvSpPr txBox="1"/>
              <p:nvPr/>
            </p:nvSpPr>
            <p:spPr>
              <a:xfrm>
                <a:off x="2159374" y="4728129"/>
                <a:ext cx="9115145" cy="1879104"/>
              </a:xfrm>
              <a:prstGeom prst="rect">
                <a:avLst/>
              </a:prstGeom>
              <a:noFill/>
            </p:spPr>
            <p:txBody>
              <a:bodyPr wrap="square">
                <a:spAutoFit/>
              </a:bodyPr>
              <a:lstStyle/>
              <a:p>
                <a:pPr marL="0" marR="0" algn="just">
                  <a:lnSpc>
                    <a:spcPct val="115000"/>
                  </a:lnSpc>
                  <a:spcBef>
                    <a:spcPts val="0"/>
                  </a:spcBef>
                  <a:spcAft>
                    <a:spcPts val="0"/>
                  </a:spcAft>
                </a:pP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Here is a generalized G-H-K equation for Na</a:t>
                </a:r>
                <a:r>
                  <a:rPr lang="en-US" sz="2400" baseline="30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a:t>
                </a:r>
                <a:r>
                  <a:rPr lang="en-US" sz="2400" baseline="30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and Cl</a:t>
                </a:r>
                <a:r>
                  <a:rPr lang="en-US" sz="2400" baseline="30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Arial" panose="020B0604020202020204" pitchFamily="34" charset="0"/>
                    <a:ea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100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𝐸𝑚</m:t>
                          </m:r>
                        </m:e>
                        <m:sub>
                          <m:r>
                            <a:rPr lang="en-US" sz="2400" i="1">
                              <a:effectLst/>
                              <a:latin typeface="Cambria Math" panose="02040503050406030204" pitchFamily="18" charset="0"/>
                              <a:ea typeface="Cambria Math" panose="02040503050406030204" pitchFamily="18" charset="0"/>
                              <a:cs typeface="Cambria Math" panose="02040503050406030204" pitchFamily="18" charset="0"/>
                            </a:rPr>
                            <m:t>𝐾</m:t>
                          </m:r>
                          <m:r>
                            <a:rPr lang="en-US" sz="2400" i="1">
                              <a:effectLst/>
                              <a:latin typeface="Cambria Math" panose="02040503050406030204" pitchFamily="18" charset="0"/>
                              <a:ea typeface="Cambria Math" panose="02040503050406030204" pitchFamily="18" charset="0"/>
                              <a:cs typeface="Cambria Math" panose="02040503050406030204" pitchFamily="18" charset="0"/>
                            </a:rPr>
                            <m:t>, </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𝑁𝑎</m:t>
                          </m:r>
                          <m:r>
                            <a:rPr lang="en-US" sz="2400" i="1">
                              <a:effectLst/>
                              <a:latin typeface="Cambria Math" panose="02040503050406030204" pitchFamily="18" charset="0"/>
                              <a:ea typeface="Cambria Math" panose="02040503050406030204" pitchFamily="18" charset="0"/>
                              <a:cs typeface="Cambria Math" panose="02040503050406030204" pitchFamily="18" charset="0"/>
                            </a:rPr>
                            <m:t>, </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𝐶𝑙</m:t>
                          </m:r>
                        </m:sub>
                      </m:sSub>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effectLst/>
                              <a:latin typeface="Cambria Math" panose="02040503050406030204" pitchFamily="18" charset="0"/>
                              <a:ea typeface="Cambria Math" panose="02040503050406030204" pitchFamily="18" charset="0"/>
                              <a:cs typeface="Cambria Math" panose="02040503050406030204" pitchFamily="18" charset="0"/>
                            </a:rPr>
                            <m:t>𝑅𝑇</m:t>
                          </m:r>
                        </m:num>
                        <m:den>
                          <m:r>
                            <a:rPr lang="en-US" sz="2400" i="1">
                              <a:effectLst/>
                              <a:latin typeface="Cambria Math" panose="02040503050406030204" pitchFamily="18" charset="0"/>
                              <a:ea typeface="Cambria Math" panose="02040503050406030204" pitchFamily="18" charset="0"/>
                              <a:cs typeface="Cambria Math" panose="02040503050406030204" pitchFamily="18" charset="0"/>
                            </a:rPr>
                            <m:t>𝐹</m:t>
                          </m:r>
                        </m:den>
                      </m:f>
                      <m:r>
                        <a:rPr lang="en-US" sz="2400" i="1">
                          <a:effectLst/>
                          <a:latin typeface="Cambria Math" panose="02040503050406030204" pitchFamily="18" charset="0"/>
                          <a:ea typeface="Cambria Math" panose="02040503050406030204" pitchFamily="18" charset="0"/>
                          <a:cs typeface="Cambria Math" panose="02040503050406030204" pitchFamily="18" charset="0"/>
                        </a:rPr>
                        <m:t>𝑙𝑛</m:t>
                      </m:r>
                      <m:r>
                        <a:rPr lang="en-US" sz="2400" i="1">
                          <a:effectLst/>
                          <a:latin typeface="Cambria Math" panose="02040503050406030204" pitchFamily="18" charset="0"/>
                          <a:ea typeface="Calibri" panose="020F0502020204030204" pitchFamily="34" charset="0"/>
                        </a:rPr>
                        <m:t> </m:t>
                      </m:r>
                      <m:f>
                        <m:f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fPr>
                        <m:num>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𝑁𝑎</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𝑁𝑎</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2400" i="1">
                                  <a:effectLst/>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2400" i="1">
                                  <a:effectLst/>
                                  <a:latin typeface="Cambria Math" panose="02040503050406030204" pitchFamily="18" charset="0"/>
                                  <a:ea typeface="Cambria Math" panose="02040503050406030204" pitchFamily="18" charset="0"/>
                                  <a:cs typeface="Cambria Math" panose="02040503050406030204" pitchFamily="18" charset="0"/>
                                </a:rPr>
                                <m:t>𝑜𝑢𝑡</m:t>
                              </m:r>
                            </m:sub>
                          </m:sSub>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𝑃𝐶𝑙</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𝐶𝑙</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𝑖𝑛</m:t>
                          </m:r>
                        </m:num>
                        <m:den>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𝑁𝑎</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𝑁𝑎</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2400" i="1">
                                  <a:effectLst/>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𝑃</m:t>
                              </m:r>
                            </m:e>
                            <m:sub>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sub>
                          </m:sSub>
                          <m:sSub>
                            <m:sSub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bPr>
                            <m:e>
                              <m:d>
                                <m:dPr>
                                  <m:begChr m:val="["/>
                                  <m:endChr m:val="]"/>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sz="24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2400" i="1">
                                          <a:effectLst/>
                                          <a:latin typeface="Cambria Math" panose="02040503050406030204" pitchFamily="18" charset="0"/>
                                          <a:ea typeface="Cambria Math" panose="02040503050406030204" pitchFamily="18" charset="0"/>
                                          <a:cs typeface="Cambria Math" panose="02040503050406030204" pitchFamily="18" charset="0"/>
                                        </a:rPr>
                                        <m:t>𝐾</m:t>
                                      </m:r>
                                    </m:e>
                                    <m:sup>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sup>
                                  </m:sSup>
                                </m:e>
                              </m:d>
                            </m:e>
                            <m:sub>
                              <m:r>
                                <a:rPr lang="en-US" sz="2400" i="1">
                                  <a:effectLst/>
                                  <a:latin typeface="Cambria Math" panose="02040503050406030204" pitchFamily="18" charset="0"/>
                                  <a:ea typeface="Cambria Math" panose="02040503050406030204" pitchFamily="18" charset="0"/>
                                  <a:cs typeface="Cambria Math" panose="02040503050406030204" pitchFamily="18" charset="0"/>
                                </a:rPr>
                                <m:t>𝑖𝑛</m:t>
                              </m:r>
                            </m:sub>
                          </m:sSub>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𝑃𝐶𝑙</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𝐶𝑙</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𝑜𝑢𝑡</m:t>
                          </m:r>
                        </m:den>
                      </m:f>
                      <m:r>
                        <a:rPr lang="en-US" sz="2400" i="1">
                          <a:effectLst/>
                          <a:latin typeface="Cambria Math" panose="02040503050406030204" pitchFamily="18" charset="0"/>
                          <a:ea typeface="Calibri" panose="020F0502020204030204" pitchFamily="34" charset="0"/>
                        </a:rPr>
                        <m:t> </m:t>
                      </m:r>
                    </m:oMath>
                  </m:oMathPara>
                </a14:m>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01AE0559-262C-498C-AF5E-A1D5C6D3A437}"/>
                  </a:ext>
                </a:extLst>
              </p:cNvPr>
              <p:cNvSpPr txBox="1">
                <a:spLocks noRot="1" noChangeAspect="1" noMove="1" noResize="1" noEditPoints="1" noAdjustHandles="1" noChangeArrowheads="1" noChangeShapeType="1" noTextEdit="1"/>
              </p:cNvSpPr>
              <p:nvPr/>
            </p:nvSpPr>
            <p:spPr>
              <a:xfrm>
                <a:off x="2159374" y="4728129"/>
                <a:ext cx="9115145" cy="1879104"/>
              </a:xfrm>
              <a:prstGeom prst="rect">
                <a:avLst/>
              </a:prstGeom>
              <a:blipFill>
                <a:blip r:embed="rId8"/>
                <a:stretch>
                  <a:fillRect l="-1003" t="-129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EB4F9D0-35B4-44B6-A945-9FA8545BB3EC}"/>
              </a:ext>
            </a:extLst>
          </p:cNvPr>
          <p:cNvSpPr txBox="1"/>
          <p:nvPr/>
        </p:nvSpPr>
        <p:spPr>
          <a:xfrm>
            <a:off x="5131632" y="2442109"/>
            <a:ext cx="1928733" cy="707886"/>
          </a:xfrm>
          <a:prstGeom prst="rect">
            <a:avLst/>
          </a:prstGeom>
          <a:noFill/>
        </p:spPr>
        <p:txBody>
          <a:bodyPr wrap="none" rtlCol="0">
            <a:spAutoFit/>
          </a:bodyPr>
          <a:lstStyle/>
          <a:p>
            <a:r>
              <a:rPr lang="en-US" sz="4000" dirty="0" err="1"/>
              <a:t>E</a:t>
            </a:r>
            <a:r>
              <a:rPr lang="en-US" sz="4000" baseline="-25000" dirty="0" err="1"/>
              <a:t>Na</a:t>
            </a:r>
            <a:r>
              <a:rPr lang="en-US" sz="4000" dirty="0"/>
              <a:t> or E</a:t>
            </a:r>
            <a:r>
              <a:rPr lang="en-US" sz="4000" baseline="-25000" dirty="0"/>
              <a:t>K</a:t>
            </a:r>
          </a:p>
        </p:txBody>
      </p:sp>
      <p:cxnSp>
        <p:nvCxnSpPr>
          <p:cNvPr id="3" name="Straight Connector 2">
            <a:extLst>
              <a:ext uri="{FF2B5EF4-FFF2-40B4-BE49-F238E27FC236}">
                <a16:creationId xmlns:a16="http://schemas.microsoft.com/office/drawing/2014/main" id="{DF4C7D32-261B-4731-BBF1-A60B83F7904D}"/>
              </a:ext>
            </a:extLst>
          </p:cNvPr>
          <p:cNvCxnSpPr/>
          <p:nvPr/>
        </p:nvCxnSpPr>
        <p:spPr>
          <a:xfrm>
            <a:off x="211665" y="3329958"/>
            <a:ext cx="11768666" cy="110731"/>
          </a:xfrm>
          <a:prstGeom prst="line">
            <a:avLst/>
          </a:prstGeom>
        </p:spPr>
        <p:style>
          <a:lnRef idx="1">
            <a:schemeClr val="dk1"/>
          </a:lnRef>
          <a:fillRef idx="0">
            <a:schemeClr val="dk1"/>
          </a:fillRef>
          <a:effectRef idx="0">
            <a:schemeClr val="dk1"/>
          </a:effectRef>
          <a:fontRef idx="minor">
            <a:schemeClr val="tx1"/>
          </a:fontRef>
        </p:style>
      </p:cxnSp>
      <p:pic>
        <p:nvPicPr>
          <p:cNvPr id="4" name="Audio 3">
            <a:hlinkClick r:id="" action="ppaction://media"/>
            <a:extLst>
              <a:ext uri="{FF2B5EF4-FFF2-40B4-BE49-F238E27FC236}">
                <a16:creationId xmlns:a16="http://schemas.microsoft.com/office/drawing/2014/main" id="{DAF7A7C8-50BE-4A85-A84F-B36E73C3CFA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16046979"/>
      </p:ext>
    </p:extLst>
  </p:cSld>
  <p:clrMapOvr>
    <a:masterClrMapping/>
  </p:clrMapOvr>
  <mc:AlternateContent xmlns:mc="http://schemas.openxmlformats.org/markup-compatibility/2006">
    <mc:Choice xmlns:p14="http://schemas.microsoft.com/office/powerpoint/2010/main" Requires="p14">
      <p:transition spd="slow" p14:dur="2000" advTm="63214"/>
    </mc:Choice>
    <mc:Fallback>
      <p:transition spd="slow" advTm="6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7"/>
</p:tagLst>
</file>

<file path=ppt/tags/tag2.xml><?xml version="1.0" encoding="utf-8"?>
<p:tagLst xmlns:a="http://schemas.openxmlformats.org/drawingml/2006/main" xmlns:r="http://schemas.openxmlformats.org/officeDocument/2006/relationships" xmlns:p="http://schemas.openxmlformats.org/presentationml/2006/main">
  <p:tag name="TIMING" val="|33.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TotalTime>
  <Words>799</Words>
  <Application>Microsoft Office PowerPoint</Application>
  <PresentationFormat>Widescreen</PresentationFormat>
  <Paragraphs>133</Paragraphs>
  <Slides>29</Slides>
  <Notes>7</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 Math</vt:lpstr>
      <vt:lpstr>Times New Roman</vt:lpstr>
      <vt:lpstr>Office Theme</vt:lpstr>
      <vt:lpstr>The Effect of TEA, 4-AP and in Combination on Primary Sensory Neurons in a Crustacean Model </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your project…</vt:lpstr>
      <vt:lpstr>tetraethylammonium chloride (TEA)</vt:lpstr>
      <vt:lpstr>PowerPoint Presentation</vt:lpstr>
      <vt:lpstr>4-aminopyridine (4-AP)</vt:lpstr>
      <vt:lpstr>PowerPoint Presentation</vt:lpstr>
      <vt:lpstr>Model Organism: Blue Crab</vt:lpstr>
      <vt:lpstr>PowerPoint Presentation</vt:lpstr>
      <vt:lpstr>Control Group: Saline</vt:lpstr>
      <vt:lpstr>100mM 4-AP</vt:lpstr>
      <vt:lpstr>50mM TEA</vt:lpstr>
      <vt:lpstr>50mM TEA and 100mM 4-AP</vt:lpstr>
      <vt:lpstr>Counting</vt:lpstr>
      <vt:lpstr>PowerPoint Presentation</vt:lpstr>
      <vt:lpstr>PowerPoint Presentation</vt:lpstr>
      <vt:lpstr>Number of spikes in each preparation within a 10 second interval</vt:lpstr>
      <vt:lpstr>Percent change in the number of spikes counted after the drug was added</vt:lpstr>
      <vt:lpstr>Percent Decrease</vt:lpstr>
      <vt:lpstr>Conclusion</vt:lpstr>
      <vt:lpstr>Reproducibility</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Tanner</dc:creator>
  <cp:lastModifiedBy>Hannah Tanner</cp:lastModifiedBy>
  <cp:revision>3</cp:revision>
  <dcterms:created xsi:type="dcterms:W3CDTF">2021-07-26T18:21:12Z</dcterms:created>
  <dcterms:modified xsi:type="dcterms:W3CDTF">2021-07-28T13:58:34Z</dcterms:modified>
</cp:coreProperties>
</file>